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82" r:id="rId4"/>
    <p:sldId id="288" r:id="rId5"/>
    <p:sldId id="261" r:id="rId6"/>
    <p:sldId id="262" r:id="rId7"/>
    <p:sldId id="271" r:id="rId8"/>
    <p:sldId id="257" r:id="rId9"/>
    <p:sldId id="283" r:id="rId10"/>
    <p:sldId id="284" r:id="rId11"/>
    <p:sldId id="264" r:id="rId12"/>
    <p:sldId id="265" r:id="rId13"/>
    <p:sldId id="266" r:id="rId14"/>
    <p:sldId id="267" r:id="rId15"/>
    <p:sldId id="289" r:id="rId16"/>
    <p:sldId id="285" r:id="rId17"/>
    <p:sldId id="279" r:id="rId18"/>
    <p:sldId id="280" r:id="rId19"/>
    <p:sldId id="259" r:id="rId20"/>
    <p:sldId id="272" r:id="rId21"/>
    <p:sldId id="274" r:id="rId22"/>
    <p:sldId id="275" r:id="rId23"/>
    <p:sldId id="273" r:id="rId24"/>
    <p:sldId id="276" r:id="rId25"/>
    <p:sldId id="277" r:id="rId26"/>
    <p:sldId id="269" r:id="rId27"/>
    <p:sldId id="270" r:id="rId28"/>
    <p:sldId id="260" r:id="rId29"/>
    <p:sldId id="286" r:id="rId30"/>
    <p:sldId id="287" r:id="rId31"/>
    <p:sldId id="263" r:id="rId32"/>
  </p:sldIdLst>
  <p:sldSz cx="9144000" cy="6858000" type="screen4x3"/>
  <p:notesSz cx="6858000" cy="9144000"/>
  <p:custDataLst>
    <p:tags r:id="rId33"/>
  </p:custDataLst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sektion" id="{B4901473-E91B-42E3-8EED-275B701E7EC9}">
          <p14:sldIdLst>
            <p14:sldId id="256"/>
            <p14:sldId id="258"/>
            <p14:sldId id="282"/>
            <p14:sldId id="288"/>
            <p14:sldId id="261"/>
            <p14:sldId id="262"/>
            <p14:sldId id="271"/>
          </p14:sldIdLst>
        </p14:section>
        <p14:section name="XP Practices" id="{A975479D-DF98-43A8-8E48-1614D1141A11}">
          <p14:sldIdLst>
            <p14:sldId id="257"/>
            <p14:sldId id="283"/>
            <p14:sldId id="284"/>
            <p14:sldId id="264"/>
            <p14:sldId id="265"/>
            <p14:sldId id="266"/>
            <p14:sldId id="267"/>
            <p14:sldId id="289"/>
            <p14:sldId id="285"/>
            <p14:sldId id="279"/>
            <p14:sldId id="280"/>
          </p14:sldIdLst>
        </p14:section>
        <p14:section name="XP" id="{8FF48004-3DDC-45AA-89E8-4B9A7CE4FC2A}">
          <p14:sldIdLst>
            <p14:sldId id="259"/>
            <p14:sldId id="272"/>
            <p14:sldId id="274"/>
            <p14:sldId id="275"/>
            <p14:sldId id="273"/>
            <p14:sldId id="276"/>
            <p14:sldId id="277"/>
          </p14:sldIdLst>
        </p14:section>
        <p14:section name="XP - Scrum" id="{D6BA3F36-FFCA-4C32-8B30-E143095737AE}">
          <p14:sldIdLst>
            <p14:sldId id="269"/>
            <p14:sldId id="270"/>
            <p14:sldId id="260"/>
          </p14:sldIdLst>
        </p14:section>
        <p14:section name="Ikke-navngivet sektion" id="{2BCDC973-090D-4D00-A1E6-463CFCD16C6B}">
          <p14:sldIdLst>
            <p14:sldId id="286"/>
            <p14:sldId id="287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B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61" autoAdjust="0"/>
    <p:restoredTop sz="94660"/>
  </p:normalViewPr>
  <p:slideViewPr>
    <p:cSldViewPr snapToGrid="0">
      <p:cViewPr varScale="1">
        <p:scale>
          <a:sx n="82" d="100"/>
          <a:sy n="82" d="100"/>
        </p:scale>
        <p:origin x="102" y="51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/>
          <p:nvPr/>
        </p:nvSpPr>
        <p:spPr>
          <a:xfrm>
            <a:off x="0" y="0"/>
            <a:ext cx="9148293" cy="6858000"/>
          </a:xfrm>
          <a:prstGeom prst="rect">
            <a:avLst/>
          </a:prstGeom>
          <a:solidFill>
            <a:srgbClr val="00163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3"/>
          </a:p>
        </p:txBody>
      </p:sp>
      <p:pic>
        <p:nvPicPr>
          <p:cNvPr id="9" name="Picture 1" descr="5foto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502" y="1177144"/>
            <a:ext cx="7644160" cy="1867488"/>
          </a:xfrm>
          <a:prstGeom prst="rect">
            <a:avLst/>
          </a:prstGeom>
        </p:spPr>
      </p:pic>
      <p:pic>
        <p:nvPicPr>
          <p:cNvPr id="10" name="Picture 2" descr="CPH_CBA_Payoff_NEG_CMY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504" y="1058115"/>
            <a:ext cx="6726280" cy="182519"/>
          </a:xfrm>
          <a:prstGeom prst="rect">
            <a:avLst/>
          </a:prstGeom>
        </p:spPr>
      </p:pic>
      <p:sp>
        <p:nvSpPr>
          <p:cNvPr id="20" name="Pladsholder til tekst 19"/>
          <p:cNvSpPr>
            <a:spLocks noGrp="1"/>
          </p:cNvSpPr>
          <p:nvPr>
            <p:ph type="body" sz="quarter" idx="10" hasCustomPrompt="1"/>
          </p:nvPr>
        </p:nvSpPr>
        <p:spPr>
          <a:xfrm>
            <a:off x="1037037" y="3349346"/>
            <a:ext cx="6807746" cy="722166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buNone/>
              <a:defRPr sz="2485">
                <a:solidFill>
                  <a:srgbClr val="FBB040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</a:lstStyle>
          <a:p>
            <a:pPr lvl="0"/>
            <a:r>
              <a:rPr lang="da-DK" dirty="0" smtClean="0"/>
              <a:t>Tilføj titel</a:t>
            </a:r>
            <a:endParaRPr lang="da-DK" dirty="0"/>
          </a:p>
        </p:txBody>
      </p:sp>
      <p:sp>
        <p:nvSpPr>
          <p:cNvPr id="22" name="Pladsholder til tekst 21"/>
          <p:cNvSpPr>
            <a:spLocks noGrp="1"/>
          </p:cNvSpPr>
          <p:nvPr>
            <p:ph type="body" sz="quarter" idx="11" hasCustomPrompt="1"/>
          </p:nvPr>
        </p:nvSpPr>
        <p:spPr>
          <a:xfrm>
            <a:off x="1037036" y="4073776"/>
            <a:ext cx="6816159" cy="2103159"/>
          </a:xfrm>
          <a:prstGeom prst="rect">
            <a:avLst/>
          </a:prstGeom>
        </p:spPr>
        <p:txBody>
          <a:bodyPr/>
          <a:lstStyle>
            <a:lvl1pPr>
              <a:buNone/>
              <a:defRPr sz="966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da-DK" dirty="0" smtClean="0">
                <a:solidFill>
                  <a:srgbClr val="FFFFFF"/>
                </a:solidFill>
              </a:rPr>
              <a:t>PowerPoint 31.07.2012 [RET DATO]</a:t>
            </a:r>
            <a:endParaRPr lang="da-DK" dirty="0"/>
          </a:p>
        </p:txBody>
      </p:sp>
      <p:pic>
        <p:nvPicPr>
          <p:cNvPr id="11" name="Picture 5" descr="CPHbusinessNEG_RGB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542" y="9992"/>
            <a:ext cx="2152751" cy="85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6713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yt em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/>
          <p:nvPr/>
        </p:nvSpPr>
        <p:spPr>
          <a:xfrm>
            <a:off x="0" y="0"/>
            <a:ext cx="9148293" cy="6858000"/>
          </a:xfrm>
          <a:prstGeom prst="rect">
            <a:avLst/>
          </a:prstGeom>
          <a:solidFill>
            <a:srgbClr val="00163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3"/>
          </a:p>
        </p:txBody>
      </p:sp>
      <p:pic>
        <p:nvPicPr>
          <p:cNvPr id="4" name="Picture 6" descr="3foto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502" y="1200325"/>
            <a:ext cx="6900755" cy="3168687"/>
          </a:xfrm>
          <a:prstGeom prst="rect">
            <a:avLst/>
          </a:prstGeom>
        </p:spPr>
      </p:pic>
      <p:sp>
        <p:nvSpPr>
          <p:cNvPr id="8" name="Pladsholder til tekst 7"/>
          <p:cNvSpPr>
            <a:spLocks noGrp="1"/>
          </p:cNvSpPr>
          <p:nvPr>
            <p:ph type="body" sz="quarter" idx="10" hasCustomPrompt="1"/>
          </p:nvPr>
        </p:nvSpPr>
        <p:spPr>
          <a:xfrm>
            <a:off x="1037189" y="4468600"/>
            <a:ext cx="6982068" cy="717493"/>
          </a:xfrm>
          <a:prstGeom prst="rect">
            <a:avLst/>
          </a:prstGeom>
        </p:spPr>
        <p:txBody>
          <a:bodyPr/>
          <a:lstStyle>
            <a:lvl1pPr>
              <a:buNone/>
              <a:defRPr sz="2485">
                <a:solidFill>
                  <a:srgbClr val="FBB040"/>
                </a:solidFill>
              </a:defRPr>
            </a:lvl1pPr>
          </a:lstStyle>
          <a:p>
            <a:pPr lvl="0"/>
            <a:r>
              <a:rPr lang="da-DK" dirty="0" smtClean="0"/>
              <a:t>Overskrift</a:t>
            </a:r>
            <a:endParaRPr lang="da-DK" dirty="0"/>
          </a:p>
        </p:txBody>
      </p:sp>
      <p:sp>
        <p:nvSpPr>
          <p:cNvPr id="12" name="Pladsholder til tekst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37037" y="5194508"/>
            <a:ext cx="6982220" cy="136953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da-DK" dirty="0" err="1" smtClean="0"/>
              <a:t>Duis</a:t>
            </a:r>
            <a:r>
              <a:rPr lang="da-DK" dirty="0" smtClean="0"/>
              <a:t> </a:t>
            </a:r>
            <a:r>
              <a:rPr lang="da-DK" dirty="0" err="1" smtClean="0"/>
              <a:t>autem</a:t>
            </a:r>
            <a:r>
              <a:rPr lang="da-DK" dirty="0" smtClean="0"/>
              <a:t> vel </a:t>
            </a:r>
            <a:r>
              <a:rPr lang="da-DK" dirty="0" err="1" smtClean="0"/>
              <a:t>eum</a:t>
            </a:r>
            <a:r>
              <a:rPr lang="da-DK" dirty="0" smtClean="0"/>
              <a:t> </a:t>
            </a:r>
            <a:r>
              <a:rPr lang="da-DK" dirty="0" err="1" smtClean="0"/>
              <a:t>iriure</a:t>
            </a:r>
            <a:r>
              <a:rPr lang="da-DK" dirty="0" smtClean="0"/>
              <a:t> </a:t>
            </a:r>
            <a:r>
              <a:rPr lang="da-DK" dirty="0" err="1" smtClean="0"/>
              <a:t>dolor</a:t>
            </a:r>
            <a:r>
              <a:rPr lang="da-DK" dirty="0" smtClean="0"/>
              <a:t> in </a:t>
            </a:r>
            <a:r>
              <a:rPr lang="da-DK" dirty="0" err="1" smtClean="0"/>
              <a:t>hendrerit</a:t>
            </a:r>
            <a:r>
              <a:rPr lang="da-DK" dirty="0" smtClean="0"/>
              <a:t> in </a:t>
            </a:r>
            <a:r>
              <a:rPr lang="da-DK" dirty="0" err="1" smtClean="0"/>
              <a:t>vulputate</a:t>
            </a:r>
            <a:r>
              <a:rPr lang="da-DK" dirty="0" smtClean="0"/>
              <a:t> </a:t>
            </a:r>
            <a:r>
              <a:rPr lang="da-DK" dirty="0" err="1" smtClean="0"/>
              <a:t>velit</a:t>
            </a:r>
            <a:r>
              <a:rPr lang="da-DK" dirty="0" smtClean="0"/>
              <a:t> </a:t>
            </a:r>
            <a:r>
              <a:rPr lang="da-DK" dirty="0" err="1" smtClean="0"/>
              <a:t>hendrerit</a:t>
            </a:r>
            <a:r>
              <a:rPr lang="da-DK" dirty="0" smtClean="0"/>
              <a:t> in </a:t>
            </a:r>
            <a:r>
              <a:rPr lang="da-DK" dirty="0" err="1" smtClean="0"/>
              <a:t>vulputate</a:t>
            </a:r>
            <a:r>
              <a:rPr lang="da-DK" dirty="0" smtClean="0"/>
              <a:t> </a:t>
            </a:r>
            <a:r>
              <a:rPr lang="da-DK" dirty="0" err="1" smtClean="0"/>
              <a:t>velit</a:t>
            </a:r>
            <a:r>
              <a:rPr lang="da-DK" dirty="0" smtClean="0"/>
              <a:t> </a:t>
            </a:r>
            <a:r>
              <a:rPr lang="da-DK" dirty="0" err="1" smtClean="0"/>
              <a:t>hendrerit</a:t>
            </a:r>
            <a:r>
              <a:rPr lang="da-DK" dirty="0" smtClean="0"/>
              <a:t> in </a:t>
            </a:r>
            <a:r>
              <a:rPr lang="da-DK" dirty="0" err="1" smtClean="0"/>
              <a:t>vulputate</a:t>
            </a:r>
            <a:r>
              <a:rPr lang="da-DK" dirty="0" smtClean="0"/>
              <a:t> </a:t>
            </a:r>
            <a:r>
              <a:rPr lang="da-DK" dirty="0" err="1" smtClean="0"/>
              <a:t>velit</a:t>
            </a:r>
            <a:endParaRPr lang="da-DK" dirty="0"/>
          </a:p>
        </p:txBody>
      </p:sp>
      <p:pic>
        <p:nvPicPr>
          <p:cNvPr id="6" name="Picture 5" descr="CPHbusinessNEG_RGB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542" y="9992"/>
            <a:ext cx="2152751" cy="85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281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rmal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dsholder til tekst 5"/>
          <p:cNvSpPr>
            <a:spLocks noGrp="1"/>
          </p:cNvSpPr>
          <p:nvPr>
            <p:ph type="body" sz="quarter" idx="10" hasCustomPrompt="1"/>
          </p:nvPr>
        </p:nvSpPr>
        <p:spPr>
          <a:xfrm>
            <a:off x="510347" y="669693"/>
            <a:ext cx="8086620" cy="1143427"/>
          </a:xfrm>
          <a:prstGeom prst="rect">
            <a:avLst/>
          </a:prstGeom>
        </p:spPr>
        <p:txBody>
          <a:bodyPr/>
          <a:lstStyle>
            <a:lvl1pPr>
              <a:buNone/>
              <a:defRPr sz="2485"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da-DK" dirty="0" smtClean="0"/>
              <a:t>Skriv titel</a:t>
            </a:r>
            <a:endParaRPr lang="da-DK" dirty="0"/>
          </a:p>
        </p:txBody>
      </p:sp>
      <p:sp>
        <p:nvSpPr>
          <p:cNvPr id="5" name="Pladsholder til indhold 4"/>
          <p:cNvSpPr>
            <a:spLocks noGrp="1"/>
          </p:cNvSpPr>
          <p:nvPr>
            <p:ph sz="quarter" idx="12"/>
          </p:nvPr>
        </p:nvSpPr>
        <p:spPr>
          <a:xfrm>
            <a:off x="510347" y="2116875"/>
            <a:ext cx="8086620" cy="3773393"/>
          </a:xfrm>
          <a:prstGeom prst="rect">
            <a:avLst/>
          </a:prstGeom>
        </p:spPr>
        <p:txBody>
          <a:bodyPr/>
          <a:lstStyle>
            <a:lvl1pPr>
              <a:defRPr sz="1795"/>
            </a:lvl1pPr>
            <a:lvl2pPr>
              <a:defRPr sz="1381"/>
            </a:lvl2pPr>
            <a:lvl3pPr>
              <a:defRPr sz="1381"/>
            </a:lvl3pPr>
            <a:lvl4pPr>
              <a:defRPr sz="1381"/>
            </a:lvl4pPr>
            <a:lvl5pPr>
              <a:defRPr sz="1381"/>
            </a:lvl5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79936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510346" y="2056143"/>
            <a:ext cx="3985454" cy="4070020"/>
          </a:xfrm>
          <a:prstGeom prst="rect">
            <a:avLst/>
          </a:prstGeom>
        </p:spPr>
        <p:txBody>
          <a:bodyPr lIns="99377" tIns="49688" rIns="99377" bIns="49688"/>
          <a:lstStyle>
            <a:lvl1pPr>
              <a:defRPr sz="1795"/>
            </a:lvl1pPr>
            <a:lvl2pPr>
              <a:defRPr sz="1381"/>
            </a:lvl2pPr>
            <a:lvl3pPr>
              <a:defRPr sz="1381"/>
            </a:lvl3pPr>
            <a:lvl4pPr>
              <a:defRPr sz="1381"/>
            </a:lvl4pPr>
            <a:lvl5pPr>
              <a:defRPr sz="1381"/>
            </a:lvl5pPr>
            <a:lvl6pPr>
              <a:defRPr sz="1381"/>
            </a:lvl6pPr>
            <a:lvl7pPr>
              <a:defRPr sz="1381"/>
            </a:lvl7pPr>
            <a:lvl8pPr>
              <a:defRPr sz="1381"/>
            </a:lvl8pPr>
            <a:lvl9pPr>
              <a:defRPr sz="1381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4648201" y="2056145"/>
            <a:ext cx="3948767" cy="4070019"/>
          </a:xfrm>
          <a:prstGeom prst="rect">
            <a:avLst/>
          </a:prstGeom>
        </p:spPr>
        <p:txBody>
          <a:bodyPr lIns="99377" tIns="49688" rIns="99377" bIns="49688"/>
          <a:lstStyle>
            <a:lvl1pPr>
              <a:defRPr sz="1795"/>
            </a:lvl1pPr>
            <a:lvl2pPr>
              <a:defRPr sz="1381"/>
            </a:lvl2pPr>
            <a:lvl3pPr>
              <a:defRPr sz="1381"/>
            </a:lvl3pPr>
            <a:lvl4pPr>
              <a:defRPr sz="1381"/>
            </a:lvl4pPr>
            <a:lvl5pPr>
              <a:defRPr sz="1381"/>
            </a:lvl5pPr>
            <a:lvl6pPr>
              <a:defRPr sz="1381"/>
            </a:lvl6pPr>
            <a:lvl7pPr>
              <a:defRPr sz="1381"/>
            </a:lvl7pPr>
            <a:lvl8pPr>
              <a:defRPr sz="1381"/>
            </a:lvl8pPr>
            <a:lvl9pPr>
              <a:defRPr sz="1381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 dirty="0"/>
          </a:p>
        </p:txBody>
      </p:sp>
      <p:sp>
        <p:nvSpPr>
          <p:cNvPr id="8" name="Pladsholder til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510347" y="669693"/>
            <a:ext cx="8086620" cy="1143427"/>
          </a:xfrm>
          <a:prstGeom prst="rect">
            <a:avLst/>
          </a:prstGeom>
        </p:spPr>
        <p:txBody>
          <a:bodyPr/>
          <a:lstStyle>
            <a:lvl1pPr>
              <a:buNone/>
              <a:defRPr sz="2485"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da-DK" dirty="0" smtClean="0"/>
              <a:t>Skriv titel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894803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10346" y="2029639"/>
            <a:ext cx="3987042" cy="639762"/>
          </a:xfrm>
          <a:prstGeom prst="rect">
            <a:avLst/>
          </a:prstGeom>
        </p:spPr>
        <p:txBody>
          <a:bodyPr lIns="99377" tIns="49688" rIns="99377" bIns="49688" anchor="b"/>
          <a:lstStyle>
            <a:lvl1pPr marL="0" indent="0">
              <a:buNone/>
              <a:defRPr sz="1795" b="1"/>
            </a:lvl1pPr>
            <a:lvl2pPr marL="342962" indent="0">
              <a:buNone/>
              <a:defRPr sz="1519" b="1"/>
            </a:lvl2pPr>
            <a:lvl3pPr marL="685925" indent="0">
              <a:buNone/>
              <a:defRPr sz="1381" b="1"/>
            </a:lvl3pPr>
            <a:lvl4pPr marL="1028888" indent="0">
              <a:buNone/>
              <a:defRPr sz="1174" b="1"/>
            </a:lvl4pPr>
            <a:lvl5pPr marL="1371850" indent="0">
              <a:buNone/>
              <a:defRPr sz="1174" b="1"/>
            </a:lvl5pPr>
            <a:lvl6pPr marL="1714812" indent="0">
              <a:buNone/>
              <a:defRPr sz="1174" b="1"/>
            </a:lvl6pPr>
            <a:lvl7pPr marL="2057775" indent="0">
              <a:buNone/>
              <a:defRPr sz="1174" b="1"/>
            </a:lvl7pPr>
            <a:lvl8pPr marL="2400737" indent="0">
              <a:buNone/>
              <a:defRPr sz="1174" b="1"/>
            </a:lvl8pPr>
            <a:lvl9pPr marL="2743700" indent="0">
              <a:buNone/>
              <a:defRPr sz="1174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510346" y="2669402"/>
            <a:ext cx="3987041" cy="3456762"/>
          </a:xfrm>
          <a:prstGeom prst="rect">
            <a:avLst/>
          </a:prstGeom>
        </p:spPr>
        <p:txBody>
          <a:bodyPr lIns="99377" tIns="49688" rIns="99377" bIns="49688"/>
          <a:lstStyle>
            <a:lvl1pPr>
              <a:defRPr sz="1795"/>
            </a:lvl1pPr>
            <a:lvl2pPr>
              <a:defRPr sz="1381"/>
            </a:lvl2pPr>
            <a:lvl3pPr>
              <a:defRPr sz="1381"/>
            </a:lvl3pPr>
            <a:lvl4pPr>
              <a:defRPr sz="1381"/>
            </a:lvl4pPr>
            <a:lvl5pPr>
              <a:defRPr sz="1381"/>
            </a:lvl5pPr>
            <a:lvl6pPr>
              <a:defRPr sz="1174"/>
            </a:lvl6pPr>
            <a:lvl7pPr>
              <a:defRPr sz="1174"/>
            </a:lvl7pPr>
            <a:lvl8pPr>
              <a:defRPr sz="1174"/>
            </a:lvl8pPr>
            <a:lvl9pPr>
              <a:defRPr sz="1174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 dirty="0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4645027" y="2029639"/>
            <a:ext cx="3951941" cy="639762"/>
          </a:xfrm>
          <a:prstGeom prst="rect">
            <a:avLst/>
          </a:prstGeom>
        </p:spPr>
        <p:txBody>
          <a:bodyPr lIns="99377" tIns="49688" rIns="99377" bIns="49688" anchor="b"/>
          <a:lstStyle>
            <a:lvl1pPr marL="0" indent="0">
              <a:buNone/>
              <a:defRPr sz="1795" b="1"/>
            </a:lvl1pPr>
            <a:lvl2pPr marL="342962" indent="0">
              <a:buNone/>
              <a:defRPr sz="1519" b="1"/>
            </a:lvl2pPr>
            <a:lvl3pPr marL="685925" indent="0">
              <a:buNone/>
              <a:defRPr sz="1381" b="1"/>
            </a:lvl3pPr>
            <a:lvl4pPr marL="1028888" indent="0">
              <a:buNone/>
              <a:defRPr sz="1174" b="1"/>
            </a:lvl4pPr>
            <a:lvl5pPr marL="1371850" indent="0">
              <a:buNone/>
              <a:defRPr sz="1174" b="1"/>
            </a:lvl5pPr>
            <a:lvl6pPr marL="1714812" indent="0">
              <a:buNone/>
              <a:defRPr sz="1174" b="1"/>
            </a:lvl6pPr>
            <a:lvl7pPr marL="2057775" indent="0">
              <a:buNone/>
              <a:defRPr sz="1174" b="1"/>
            </a:lvl7pPr>
            <a:lvl8pPr marL="2400737" indent="0">
              <a:buNone/>
              <a:defRPr sz="1174" b="1"/>
            </a:lvl8pPr>
            <a:lvl9pPr marL="2743700" indent="0">
              <a:buNone/>
              <a:defRPr sz="1174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4645027" y="2669404"/>
            <a:ext cx="3951941" cy="3456761"/>
          </a:xfrm>
          <a:prstGeom prst="rect">
            <a:avLst/>
          </a:prstGeom>
        </p:spPr>
        <p:txBody>
          <a:bodyPr lIns="99377" tIns="49688" rIns="99377" bIns="49688"/>
          <a:lstStyle>
            <a:lvl1pPr>
              <a:defRPr sz="1795"/>
            </a:lvl1pPr>
            <a:lvl2pPr>
              <a:defRPr sz="1381"/>
            </a:lvl2pPr>
            <a:lvl3pPr>
              <a:defRPr sz="1381"/>
            </a:lvl3pPr>
            <a:lvl4pPr>
              <a:defRPr sz="1381"/>
            </a:lvl4pPr>
            <a:lvl5pPr>
              <a:defRPr sz="1381"/>
            </a:lvl5pPr>
            <a:lvl6pPr>
              <a:defRPr sz="1174"/>
            </a:lvl6pPr>
            <a:lvl7pPr>
              <a:defRPr sz="1174"/>
            </a:lvl7pPr>
            <a:lvl8pPr>
              <a:defRPr sz="1174"/>
            </a:lvl8pPr>
            <a:lvl9pPr>
              <a:defRPr sz="1174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 dirty="0"/>
          </a:p>
        </p:txBody>
      </p:sp>
      <p:sp>
        <p:nvSpPr>
          <p:cNvPr id="10" name="Pladsholder til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510347" y="669693"/>
            <a:ext cx="8086620" cy="1143427"/>
          </a:xfrm>
          <a:prstGeom prst="rect">
            <a:avLst/>
          </a:prstGeom>
        </p:spPr>
        <p:txBody>
          <a:bodyPr/>
          <a:lstStyle>
            <a:lvl1pPr>
              <a:buNone/>
              <a:defRPr sz="2485"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da-DK" dirty="0" smtClean="0"/>
              <a:t>Skriv titel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50272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9" y="4800600"/>
            <a:ext cx="5486400" cy="566738"/>
          </a:xfrm>
          <a:prstGeom prst="rect">
            <a:avLst/>
          </a:prstGeom>
        </p:spPr>
        <p:txBody>
          <a:bodyPr lIns="99377" tIns="49688" rIns="99377" bIns="49688" anchor="b"/>
          <a:lstStyle>
            <a:lvl1pPr algn="l">
              <a:defRPr sz="1795" b="1"/>
            </a:lvl1pPr>
          </a:lstStyle>
          <a:p>
            <a:r>
              <a:rPr lang="da-DK" smtClean="0"/>
              <a:t>Klik for at redigere i master</a:t>
            </a:r>
            <a:endParaRPr lang="da-DK" dirty="0"/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>
            <a:off x="1792289" y="746113"/>
            <a:ext cx="5486400" cy="3981463"/>
          </a:xfrm>
          <a:prstGeom prst="rect">
            <a:avLst/>
          </a:prstGeom>
        </p:spPr>
        <p:txBody>
          <a:bodyPr lIns="99377" tIns="49688" rIns="99377" bIns="49688"/>
          <a:lstStyle>
            <a:lvl1pPr marL="0" indent="0">
              <a:buNone/>
              <a:defRPr sz="2416"/>
            </a:lvl1pPr>
            <a:lvl2pPr marL="342962" indent="0">
              <a:buNone/>
              <a:defRPr sz="2071"/>
            </a:lvl2pPr>
            <a:lvl3pPr marL="685925" indent="0">
              <a:buNone/>
              <a:defRPr sz="1795"/>
            </a:lvl3pPr>
            <a:lvl4pPr marL="1028888" indent="0">
              <a:buNone/>
              <a:defRPr sz="1519"/>
            </a:lvl4pPr>
            <a:lvl5pPr marL="1371850" indent="0">
              <a:buNone/>
              <a:defRPr sz="1519"/>
            </a:lvl5pPr>
            <a:lvl6pPr marL="1714812" indent="0">
              <a:buNone/>
              <a:defRPr sz="1519"/>
            </a:lvl6pPr>
            <a:lvl7pPr marL="2057775" indent="0">
              <a:buNone/>
              <a:defRPr sz="1519"/>
            </a:lvl7pPr>
            <a:lvl8pPr marL="2400737" indent="0">
              <a:buNone/>
              <a:defRPr sz="1519"/>
            </a:lvl8pPr>
            <a:lvl9pPr marL="2743700" indent="0">
              <a:buNone/>
              <a:defRPr sz="1519"/>
            </a:lvl9pPr>
          </a:lstStyle>
          <a:p>
            <a:r>
              <a:rPr lang="da-DK" smtClean="0"/>
              <a:t>Klik på ikonet for at tilføje et billede</a:t>
            </a:r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2"/>
          </a:xfrm>
          <a:prstGeom prst="rect">
            <a:avLst/>
          </a:prstGeom>
        </p:spPr>
        <p:txBody>
          <a:bodyPr lIns="99377" tIns="49688" rIns="99377" bIns="49688"/>
          <a:lstStyle>
            <a:lvl1pPr marL="0" indent="0">
              <a:buNone/>
              <a:defRPr sz="1381"/>
            </a:lvl1pPr>
            <a:lvl2pPr marL="342962" indent="0">
              <a:buNone/>
              <a:defRPr sz="897"/>
            </a:lvl2pPr>
            <a:lvl3pPr marL="685925" indent="0">
              <a:buNone/>
              <a:defRPr sz="759"/>
            </a:lvl3pPr>
            <a:lvl4pPr marL="1028888" indent="0">
              <a:buNone/>
              <a:defRPr sz="690"/>
            </a:lvl4pPr>
            <a:lvl5pPr marL="1371850" indent="0">
              <a:buNone/>
              <a:defRPr sz="690"/>
            </a:lvl5pPr>
            <a:lvl6pPr marL="1714812" indent="0">
              <a:buNone/>
              <a:defRPr sz="690"/>
            </a:lvl6pPr>
            <a:lvl7pPr marL="2057775" indent="0">
              <a:buNone/>
              <a:defRPr sz="690"/>
            </a:lvl7pPr>
            <a:lvl8pPr marL="2400737" indent="0">
              <a:buNone/>
              <a:defRPr sz="690"/>
            </a:lvl8pPr>
            <a:lvl9pPr marL="2743700" indent="0">
              <a:buNone/>
              <a:defRPr sz="69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</p:spTree>
    <p:extLst>
      <p:ext uri="{BB962C8B-B14F-4D97-AF65-F5344CB8AC3E}">
        <p14:creationId xmlns:p14="http://schemas.microsoft.com/office/powerpoint/2010/main" val="3156077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0E39823-A0C8-4C5F-ADE9-BC432916B2F3}" type="datetimeFigureOut">
              <a:rPr lang="da-DK" smtClean="0"/>
              <a:t>12-04-2017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E8582B9-D4BD-4009-AD0F-BF4CC303525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69528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led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60648"/>
            <a:ext cx="7828359" cy="321164"/>
          </a:xfrm>
          <a:prstGeom prst="rect">
            <a:avLst/>
          </a:prstGeom>
        </p:spPr>
      </p:pic>
      <p:pic>
        <p:nvPicPr>
          <p:cNvPr id="16" name="Billed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70" y="1361642"/>
            <a:ext cx="1202248" cy="144270"/>
          </a:xfrm>
          <a:prstGeom prst="rect">
            <a:avLst/>
          </a:prstGeom>
        </p:spPr>
      </p:pic>
      <p:sp>
        <p:nvSpPr>
          <p:cNvPr id="17" name="Rektangel 16"/>
          <p:cNvSpPr/>
          <p:nvPr/>
        </p:nvSpPr>
        <p:spPr>
          <a:xfrm>
            <a:off x="0" y="8"/>
            <a:ext cx="7828359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ktangel 17"/>
          <p:cNvSpPr/>
          <p:nvPr/>
        </p:nvSpPr>
        <p:spPr>
          <a:xfrm>
            <a:off x="7939371" y="8"/>
            <a:ext cx="1202247" cy="1368198"/>
          </a:xfrm>
          <a:prstGeom prst="rect">
            <a:avLst/>
          </a:prstGeom>
          <a:solidFill>
            <a:srgbClr val="74A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10241" y="143636"/>
            <a:ext cx="7210396" cy="10809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10241" y="1681813"/>
            <a:ext cx="7210396" cy="4254377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lang="da-DK" sz="1800"/>
            </a:lvl1pPr>
            <a:lvl2pPr latinLnBrk="0">
              <a:defRPr lang="da-DK" sz="1500"/>
            </a:lvl2pPr>
            <a:lvl3pPr latinLnBrk="0">
              <a:defRPr lang="da-DK" sz="1350"/>
            </a:lvl3pPr>
            <a:lvl4pPr latinLnBrk="0">
              <a:defRPr lang="da-DK" sz="1200"/>
            </a:lvl4pPr>
            <a:lvl5pPr latinLnBrk="0">
              <a:defRPr lang="da-DK" sz="1200"/>
            </a:lvl5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7086600" y="6492876"/>
            <a:ext cx="2057400" cy="365125"/>
          </a:xfrm>
          <a:prstGeom prst="rect">
            <a:avLst/>
          </a:prstGeom>
        </p:spPr>
        <p:txBody>
          <a:bodyPr/>
          <a:lstStyle/>
          <a:p>
            <a:fld id="{444E8E50-93D6-4F0A-A222-024E3AB5DDB6}" type="datetime1">
              <a:rPr lang="da-DK" smtClean="0"/>
              <a:t>12-04-2017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0" y="6435721"/>
            <a:ext cx="5152995" cy="365125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939370" y="143636"/>
            <a:ext cx="1202247" cy="109078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830FF7F-3C14-45D7-BC57-C2A0C1F05E91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2527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PHbusiness_RGB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002" y="10001"/>
            <a:ext cx="2159999" cy="85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27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iming>
    <p:tnLst>
      <p:par>
        <p:cTn id="1" dur="indefinite" restart="never" nodeType="tmRoot"/>
      </p:par>
    </p:tnLst>
  </p:timing>
  <p:txStyles>
    <p:titleStyle>
      <a:lvl1pPr algn="l" defTabSz="342962" rtl="0" eaLnBrk="1" latinLnBrk="0" hangingPunct="1">
        <a:spcBef>
          <a:spcPct val="0"/>
        </a:spcBef>
        <a:buNone/>
        <a:defRPr sz="2485" kern="1200">
          <a:solidFill>
            <a:srgbClr val="FBB040"/>
          </a:solidFill>
          <a:latin typeface="Verdana"/>
          <a:ea typeface="+mj-ea"/>
          <a:cs typeface="Verdana"/>
        </a:defRPr>
      </a:lvl1pPr>
    </p:titleStyle>
    <p:bodyStyle>
      <a:lvl1pPr marL="257222" indent="-257222" algn="l" defTabSz="342962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243" kern="1200">
          <a:solidFill>
            <a:srgbClr val="00163B"/>
          </a:solidFill>
          <a:latin typeface="Verdana"/>
          <a:ea typeface="+mn-ea"/>
          <a:cs typeface="Verdana"/>
        </a:defRPr>
      </a:lvl1pPr>
      <a:lvl2pPr marL="557314" indent="-214352" algn="l" defTabSz="342962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243" kern="1200">
          <a:solidFill>
            <a:srgbClr val="00163B"/>
          </a:solidFill>
          <a:latin typeface="Verdana"/>
          <a:ea typeface="+mn-ea"/>
          <a:cs typeface="Verdana"/>
        </a:defRPr>
      </a:lvl2pPr>
      <a:lvl3pPr marL="857406" indent="-171481" algn="l" defTabSz="342962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243" kern="1200">
          <a:solidFill>
            <a:srgbClr val="00163B"/>
          </a:solidFill>
          <a:latin typeface="Verdana"/>
          <a:ea typeface="+mn-ea"/>
          <a:cs typeface="Verdana"/>
        </a:defRPr>
      </a:lvl3pPr>
      <a:lvl4pPr marL="1200368" indent="-171481" algn="l" defTabSz="342962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243" kern="1200">
          <a:solidFill>
            <a:srgbClr val="00163B"/>
          </a:solidFill>
          <a:latin typeface="Verdana"/>
          <a:ea typeface="+mn-ea"/>
          <a:cs typeface="Verdana"/>
        </a:defRPr>
      </a:lvl4pPr>
      <a:lvl5pPr marL="1543331" indent="-171481" algn="l" defTabSz="342962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243" kern="1200">
          <a:solidFill>
            <a:srgbClr val="00163B"/>
          </a:solidFill>
          <a:latin typeface="Verdana"/>
          <a:ea typeface="+mn-ea"/>
          <a:cs typeface="Verdana"/>
        </a:defRPr>
      </a:lvl5pPr>
      <a:lvl6pPr marL="1886294" indent="-171481" algn="l" defTabSz="342962" rtl="0" eaLnBrk="1" latinLnBrk="0" hangingPunct="1">
        <a:spcBef>
          <a:spcPct val="20000"/>
        </a:spcBef>
        <a:buFont typeface="Arial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6pPr>
      <a:lvl7pPr marL="2229256" indent="-171481" algn="l" defTabSz="342962" rtl="0" eaLnBrk="1" latinLnBrk="0" hangingPunct="1">
        <a:spcBef>
          <a:spcPct val="20000"/>
        </a:spcBef>
        <a:buFont typeface="Arial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7pPr>
      <a:lvl8pPr marL="2572218" indent="-171481" algn="l" defTabSz="342962" rtl="0" eaLnBrk="1" latinLnBrk="0" hangingPunct="1">
        <a:spcBef>
          <a:spcPct val="20000"/>
        </a:spcBef>
        <a:buFont typeface="Arial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8pPr>
      <a:lvl9pPr marL="2915180" indent="-171481" algn="l" defTabSz="342962" rtl="0" eaLnBrk="1" latinLnBrk="0" hangingPunct="1">
        <a:spcBef>
          <a:spcPct val="20000"/>
        </a:spcBef>
        <a:buFont typeface="Arial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62" rtl="0" eaLnBrk="1" latinLnBrk="0" hangingPunct="1">
        <a:defRPr sz="1381" kern="1200">
          <a:solidFill>
            <a:schemeClr val="tx1"/>
          </a:solidFill>
          <a:latin typeface="+mn-lt"/>
          <a:ea typeface="+mn-ea"/>
          <a:cs typeface="+mn-cs"/>
        </a:defRPr>
      </a:lvl1pPr>
      <a:lvl2pPr marL="342962" algn="l" defTabSz="342962" rtl="0" eaLnBrk="1" latinLnBrk="0" hangingPunct="1">
        <a:defRPr sz="1381" kern="1200">
          <a:solidFill>
            <a:schemeClr val="tx1"/>
          </a:solidFill>
          <a:latin typeface="+mn-lt"/>
          <a:ea typeface="+mn-ea"/>
          <a:cs typeface="+mn-cs"/>
        </a:defRPr>
      </a:lvl2pPr>
      <a:lvl3pPr marL="685925" algn="l" defTabSz="342962" rtl="0" eaLnBrk="1" latinLnBrk="0" hangingPunct="1">
        <a:defRPr sz="1381" kern="1200">
          <a:solidFill>
            <a:schemeClr val="tx1"/>
          </a:solidFill>
          <a:latin typeface="+mn-lt"/>
          <a:ea typeface="+mn-ea"/>
          <a:cs typeface="+mn-cs"/>
        </a:defRPr>
      </a:lvl3pPr>
      <a:lvl4pPr marL="1028888" algn="l" defTabSz="342962" rtl="0" eaLnBrk="1" latinLnBrk="0" hangingPunct="1">
        <a:defRPr sz="1381" kern="1200">
          <a:solidFill>
            <a:schemeClr val="tx1"/>
          </a:solidFill>
          <a:latin typeface="+mn-lt"/>
          <a:ea typeface="+mn-ea"/>
          <a:cs typeface="+mn-cs"/>
        </a:defRPr>
      </a:lvl4pPr>
      <a:lvl5pPr marL="1371850" algn="l" defTabSz="342962" rtl="0" eaLnBrk="1" latinLnBrk="0" hangingPunct="1">
        <a:defRPr sz="1381" kern="1200">
          <a:solidFill>
            <a:schemeClr val="tx1"/>
          </a:solidFill>
          <a:latin typeface="+mn-lt"/>
          <a:ea typeface="+mn-ea"/>
          <a:cs typeface="+mn-cs"/>
        </a:defRPr>
      </a:lvl5pPr>
      <a:lvl6pPr marL="1714812" algn="l" defTabSz="342962" rtl="0" eaLnBrk="1" latinLnBrk="0" hangingPunct="1">
        <a:defRPr sz="1381" kern="1200">
          <a:solidFill>
            <a:schemeClr val="tx1"/>
          </a:solidFill>
          <a:latin typeface="+mn-lt"/>
          <a:ea typeface="+mn-ea"/>
          <a:cs typeface="+mn-cs"/>
        </a:defRPr>
      </a:lvl6pPr>
      <a:lvl7pPr marL="2057775" algn="l" defTabSz="342962" rtl="0" eaLnBrk="1" latinLnBrk="0" hangingPunct="1">
        <a:defRPr sz="1381" kern="1200">
          <a:solidFill>
            <a:schemeClr val="tx1"/>
          </a:solidFill>
          <a:latin typeface="+mn-lt"/>
          <a:ea typeface="+mn-ea"/>
          <a:cs typeface="+mn-cs"/>
        </a:defRPr>
      </a:lvl7pPr>
      <a:lvl8pPr marL="2400737" algn="l" defTabSz="342962" rtl="0" eaLnBrk="1" latinLnBrk="0" hangingPunct="1">
        <a:defRPr sz="1381" kern="1200">
          <a:solidFill>
            <a:schemeClr val="tx1"/>
          </a:solidFill>
          <a:latin typeface="+mn-lt"/>
          <a:ea typeface="+mn-ea"/>
          <a:cs typeface="+mn-cs"/>
        </a:defRPr>
      </a:lvl8pPr>
      <a:lvl9pPr marL="2743700" algn="l" defTabSz="342962" rtl="0" eaLnBrk="1" latinLnBrk="0" hangingPunct="1">
        <a:defRPr sz="138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E6lbPLEAzc" TargetMode="External"/><Relationship Id="rId2" Type="http://schemas.openxmlformats.org/officeDocument/2006/relationships/hyperlink" Target="https://www.youtube.com/watch?v=vqEg37e4Mkw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xtremeprogramming.or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xtremeprogramming.org/" TargetMode="External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xtremeprogramming.org/" TargetMode="External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ronter.com/cphbusiness/links/files.phtml/2126339921$378282059$/Arkiv/3.+semester/fall2016Sem3-AllClasses/SYS/Resources/Kent+Beck+Extreme+Programming+Explained+-+chap+4+_prcent_28four+variables_prcent_29.pdf" TargetMode="External"/><Relationship Id="rId2" Type="http://schemas.openxmlformats.org/officeDocument/2006/relationships/hyperlink" Target="https://fronter.com/cphbusiness/links/files.phtml/2126339921$378282059$/Arkiv/3.+semester/fall2016Sem3-AllClasses/SYS/Resources/Kent+Beck+Extreme+Programming+Explained+-+chap+1+_prcent_28risk+the+basis+problem_prcent_29.pdf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industriallogic.com/wp-content/uploads/2005/09/xpplaybook.pdf" TargetMode="External"/><Relationship Id="rId5" Type="http://schemas.openxmlformats.org/officeDocument/2006/relationships/hyperlink" Target="https://fronter.com/cphbusiness/links/files.phtml/2126339921$378282059$/Arkiv/3.+semester/fall2016Sem3-AllClasses/SYS/Resources/Kent+Beck+Extreme+Programming+Explained+-+chap+11+_prcent_28How+could+this+work_prcent_29.pdf" TargetMode="External"/><Relationship Id="rId4" Type="http://schemas.openxmlformats.org/officeDocument/2006/relationships/hyperlink" Target="https://fronter.com/cphbusiness/links/files.phtml/2126339921$378282059$/Arkiv/3.+semester/fall2016Sem3-AllClasses/SYS/Resources/Kent+Beck+Extreme+Programming+Explained+-+chap+10+_prcent_28a+quick+overview+_prcent_28practices_prcent_29_prcent_29.p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tremeprogramming.org/rules.html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tekst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b="1" dirty="0"/>
              <a:t>Extreme </a:t>
            </a:r>
            <a:r>
              <a:rPr lang="da-DK" b="1" dirty="0" smtClean="0"/>
              <a:t>Programming</a:t>
            </a:r>
            <a:endParaRPr lang="da-DK" b="1" dirty="0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dirty="0" smtClean="0"/>
              <a:t>TUHE 2017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70883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4 (5)Values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>
          <a:xfrm>
            <a:off x="510347" y="1455174"/>
            <a:ext cx="8086620" cy="504394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buNone/>
            </a:pPr>
            <a:r>
              <a:rPr lang="en-US" dirty="0"/>
              <a:t>The values must secure that the individual is oriented towards the interests of the project (common culture)</a:t>
            </a:r>
          </a:p>
          <a:p>
            <a:endParaRPr lang="en-US" dirty="0"/>
          </a:p>
          <a:p>
            <a:pPr>
              <a:buFont typeface="Tahoma" pitchFamily="34" charset="0"/>
              <a:buAutoNum type="arabicPeriod"/>
            </a:pPr>
            <a:r>
              <a:rPr lang="en-US" b="1" dirty="0">
                <a:solidFill>
                  <a:srgbClr val="00B050"/>
                </a:solidFill>
              </a:rPr>
              <a:t>Communication</a:t>
            </a:r>
          </a:p>
          <a:p>
            <a:pPr lvl="1"/>
            <a:r>
              <a:rPr lang="en-US" sz="1795" dirty="0"/>
              <a:t>Make sure of continuous and relevant communication</a:t>
            </a:r>
          </a:p>
          <a:p>
            <a:pPr lvl="1"/>
            <a:r>
              <a:rPr lang="en-US" sz="1795" dirty="0"/>
              <a:t>XP practices are not possible without </a:t>
            </a:r>
            <a:r>
              <a:rPr lang="en-US" sz="1795" dirty="0" smtClean="0"/>
              <a:t>communication</a:t>
            </a:r>
          </a:p>
          <a:p>
            <a:pPr lvl="1"/>
            <a:endParaRPr lang="en-US" sz="800" dirty="0"/>
          </a:p>
          <a:p>
            <a:pPr>
              <a:buFont typeface="Tahoma" pitchFamily="34" charset="0"/>
              <a:buAutoNum type="arabicPeriod"/>
            </a:pPr>
            <a:r>
              <a:rPr lang="en-US" sz="1800" b="1" dirty="0">
                <a:solidFill>
                  <a:srgbClr val="00B050"/>
                </a:solidFill>
              </a:rPr>
              <a:t>Simplicity</a:t>
            </a:r>
          </a:p>
          <a:p>
            <a:pPr lvl="1"/>
            <a:r>
              <a:rPr lang="en-US" sz="1795" dirty="0"/>
              <a:t>Better to build simple solutions that will be changed than to build complex solutions that never are </a:t>
            </a:r>
            <a:r>
              <a:rPr lang="en-US" sz="1795" dirty="0" smtClean="0"/>
              <a:t>used</a:t>
            </a:r>
          </a:p>
          <a:p>
            <a:pPr lvl="1"/>
            <a:endParaRPr lang="en-US" sz="800" dirty="0"/>
          </a:p>
          <a:p>
            <a:pPr>
              <a:buFont typeface="Tahoma" pitchFamily="34" charset="0"/>
              <a:buAutoNum type="arabicPeriod"/>
            </a:pPr>
            <a:r>
              <a:rPr lang="en-US" sz="1800" b="1" dirty="0">
                <a:solidFill>
                  <a:srgbClr val="00B050"/>
                </a:solidFill>
              </a:rPr>
              <a:t>Feedback</a:t>
            </a:r>
          </a:p>
          <a:p>
            <a:pPr lvl="1">
              <a:lnSpc>
                <a:spcPct val="120000"/>
              </a:lnSpc>
            </a:pPr>
            <a:r>
              <a:rPr lang="en-US" sz="1795" dirty="0"/>
              <a:t>“Optimism is an occupational hazard of programming” vs. “Don’t ask me – ask the system” (concrete feedback</a:t>
            </a:r>
            <a:r>
              <a:rPr lang="en-US" sz="1795" dirty="0" smtClean="0"/>
              <a:t>)</a:t>
            </a:r>
          </a:p>
          <a:p>
            <a:pPr lvl="1"/>
            <a:endParaRPr lang="en-US" sz="800" dirty="0"/>
          </a:p>
          <a:p>
            <a:pPr>
              <a:buFont typeface="Tahoma" pitchFamily="34" charset="0"/>
              <a:buAutoNum type="arabicPeriod"/>
            </a:pPr>
            <a:r>
              <a:rPr lang="en-US" sz="1800" b="1" dirty="0">
                <a:solidFill>
                  <a:srgbClr val="00B050"/>
                </a:solidFill>
              </a:rPr>
              <a:t>Courage</a:t>
            </a:r>
          </a:p>
          <a:p>
            <a:pPr lvl="1"/>
            <a:r>
              <a:rPr lang="en-US" sz="1795" dirty="0"/>
              <a:t>Be ready to change the system – even dramatically and </a:t>
            </a:r>
            <a:r>
              <a:rPr lang="en-US" sz="1795" dirty="0" smtClean="0"/>
              <a:t>late</a:t>
            </a:r>
          </a:p>
          <a:p>
            <a:pPr lvl="1"/>
            <a:endParaRPr lang="en-US" sz="800" dirty="0"/>
          </a:p>
          <a:p>
            <a:pPr marL="457200" indent="-457200">
              <a:buFont typeface="+mj-lt"/>
              <a:buAutoNum type="arabicPeriod"/>
            </a:pPr>
            <a:r>
              <a:rPr lang="en-US" sz="1800" b="1" dirty="0">
                <a:solidFill>
                  <a:srgbClr val="00B050"/>
                </a:solidFill>
              </a:rPr>
              <a:t>Respect</a:t>
            </a:r>
          </a:p>
          <a:p>
            <a:pPr lvl="1">
              <a:lnSpc>
                <a:spcPct val="120000"/>
              </a:lnSpc>
            </a:pPr>
            <a:r>
              <a:rPr lang="en-US" sz="1795" dirty="0"/>
              <a:t>Everyone gives and feels the respect they deserve as a valued team member</a:t>
            </a:r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11403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XP Practices   1-3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>
          <a:xfrm>
            <a:off x="510347" y="2116875"/>
            <a:ext cx="8086620" cy="4559228"/>
          </a:xfrm>
        </p:spPr>
        <p:txBody>
          <a:bodyPr/>
          <a:lstStyle/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b="1" dirty="0" smtClean="0">
                <a:solidFill>
                  <a:srgbClr val="FF0000"/>
                </a:solidFill>
              </a:rPr>
              <a:t>The </a:t>
            </a:r>
            <a:r>
              <a:rPr lang="en-US" b="1" dirty="0">
                <a:solidFill>
                  <a:srgbClr val="FF0000"/>
                </a:solidFill>
              </a:rPr>
              <a:t>Planning Game</a:t>
            </a:r>
          </a:p>
          <a:p>
            <a:pPr marL="642992" lvl="1" indent="-342900"/>
            <a:r>
              <a:rPr lang="en-US" dirty="0" smtClean="0"/>
              <a:t>The </a:t>
            </a:r>
            <a:r>
              <a:rPr lang="en-US" dirty="0"/>
              <a:t>scope of the next release</a:t>
            </a:r>
          </a:p>
          <a:p>
            <a:pPr marL="642992" lvl="1" indent="-342900"/>
            <a:r>
              <a:rPr lang="en-US" dirty="0" smtClean="0"/>
              <a:t>Prioritized </a:t>
            </a:r>
            <a:r>
              <a:rPr lang="en-US" dirty="0"/>
              <a:t>on the basis of business value and technical </a:t>
            </a:r>
            <a:r>
              <a:rPr lang="en-US" dirty="0" smtClean="0"/>
              <a:t>estimates</a:t>
            </a:r>
          </a:p>
          <a:p>
            <a:pPr marL="943084" lvl="2" indent="-342900"/>
            <a:r>
              <a:rPr lang="en-US" dirty="0"/>
              <a:t>The costumer: Scope, prioritizing, sub deliveries</a:t>
            </a:r>
          </a:p>
          <a:p>
            <a:pPr marL="943084" lvl="2" indent="-342900"/>
            <a:r>
              <a:rPr lang="en-US" dirty="0"/>
              <a:t>The developers: Estimates, technical consequences,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 </a:t>
            </a:r>
            <a:r>
              <a:rPr lang="en-US" dirty="0"/>
              <a:t>detailed plan (based on risk</a:t>
            </a:r>
            <a:r>
              <a:rPr lang="en-US" dirty="0" smtClean="0"/>
              <a:t>)</a:t>
            </a:r>
            <a:endParaRPr lang="en-US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Small releases</a:t>
            </a:r>
          </a:p>
          <a:p>
            <a:pPr marL="642992" lvl="1" indent="-342900"/>
            <a:r>
              <a:rPr lang="en-US" dirty="0"/>
              <a:t>Put simple system into production quickly</a:t>
            </a:r>
          </a:p>
          <a:p>
            <a:pPr marL="642992" lvl="1" indent="-342900"/>
            <a:r>
              <a:rPr lang="en-US" dirty="0"/>
              <a:t>Small with large value for business</a:t>
            </a:r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Metaphor</a:t>
            </a:r>
          </a:p>
          <a:p>
            <a:pPr marL="642992" lvl="1" indent="-342900"/>
            <a:r>
              <a:rPr lang="en-US" dirty="0"/>
              <a:t>A shared understanding of the idea – substitutes architectures</a:t>
            </a:r>
          </a:p>
          <a:p>
            <a:pPr marL="642992" lvl="1" indent="-342900"/>
            <a:r>
              <a:rPr lang="en-US" dirty="0"/>
              <a:t>Simple communication tool – naming concept of classes and methods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03474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XP Practices   4-6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342900" indent="-342900">
              <a:spcBef>
                <a:spcPts val="1200"/>
              </a:spcBef>
              <a:buFont typeface="+mj-lt"/>
              <a:buAutoNum type="arabicPeriod" startAt="4"/>
            </a:pPr>
            <a:r>
              <a:rPr lang="en-US" b="1" dirty="0">
                <a:solidFill>
                  <a:srgbClr val="00B050"/>
                </a:solidFill>
              </a:rPr>
              <a:t>Simple Design</a:t>
            </a:r>
          </a:p>
          <a:p>
            <a:pPr marL="642992" lvl="1" indent="-342900"/>
            <a:r>
              <a:rPr lang="en-US" dirty="0" smtClean="0"/>
              <a:t>Use </a:t>
            </a:r>
            <a:r>
              <a:rPr lang="en-US" dirty="0"/>
              <a:t>the simplest possible design that gets the job done.</a:t>
            </a:r>
          </a:p>
          <a:p>
            <a:pPr marL="642992" lvl="1" indent="-342900"/>
            <a:r>
              <a:rPr lang="en-US" dirty="0" smtClean="0"/>
              <a:t>The </a:t>
            </a:r>
            <a:r>
              <a:rPr lang="en-US" dirty="0"/>
              <a:t>requirements will change tomorrow, so only do what's needed to meet today's </a:t>
            </a:r>
            <a:r>
              <a:rPr lang="en-US" dirty="0" smtClean="0"/>
              <a:t>requirements</a:t>
            </a:r>
          </a:p>
          <a:p>
            <a:pPr marL="1295400" lvl="2" indent="-381000">
              <a:lnSpc>
                <a:spcPct val="80000"/>
              </a:lnSpc>
              <a:buFontTx/>
              <a:buAutoNum type="arabicPeriod"/>
            </a:pPr>
            <a:r>
              <a:rPr lang="en-US" sz="1400" dirty="0"/>
              <a:t>Runs all tests</a:t>
            </a:r>
          </a:p>
          <a:p>
            <a:pPr marL="1295400" lvl="2" indent="-381000">
              <a:lnSpc>
                <a:spcPct val="80000"/>
              </a:lnSpc>
              <a:buFontTx/>
              <a:buAutoNum type="arabicPeriod"/>
            </a:pPr>
            <a:r>
              <a:rPr lang="en-US" sz="1400" dirty="0"/>
              <a:t>Avoids redundant code</a:t>
            </a:r>
          </a:p>
          <a:p>
            <a:pPr marL="1295400" lvl="2" indent="-381000">
              <a:lnSpc>
                <a:spcPct val="80000"/>
              </a:lnSpc>
              <a:buFontTx/>
              <a:buAutoNum type="arabicPeriod"/>
            </a:pPr>
            <a:r>
              <a:rPr lang="en-US" sz="1400" dirty="0"/>
              <a:t>Expresses important purposes</a:t>
            </a:r>
          </a:p>
          <a:p>
            <a:pPr marL="1295400" lvl="2" indent="-381000">
              <a:lnSpc>
                <a:spcPct val="80000"/>
              </a:lnSpc>
              <a:buFontTx/>
              <a:buAutoNum type="arabicPeriod"/>
            </a:pPr>
            <a:r>
              <a:rPr lang="en-US" sz="1400" dirty="0"/>
              <a:t>Has as few classes and methods as possible</a:t>
            </a:r>
            <a:endParaRPr lang="en-US" dirty="0"/>
          </a:p>
          <a:p>
            <a:pPr marL="342900" indent="-342900">
              <a:spcBef>
                <a:spcPts val="1200"/>
              </a:spcBef>
              <a:buFont typeface="+mj-lt"/>
              <a:buAutoNum type="arabicPeriod" startAt="4"/>
            </a:pPr>
            <a:r>
              <a:rPr lang="en-US" b="1" dirty="0">
                <a:solidFill>
                  <a:srgbClr val="00B050"/>
                </a:solidFill>
              </a:rPr>
              <a:t>Test</a:t>
            </a:r>
          </a:p>
          <a:p>
            <a:pPr marL="642992" lvl="1" indent="-342900"/>
            <a:r>
              <a:rPr lang="en-US" dirty="0" smtClean="0"/>
              <a:t>Continuously </a:t>
            </a:r>
            <a:r>
              <a:rPr lang="en-US" dirty="0"/>
              <a:t>to reduce uncertainty</a:t>
            </a:r>
          </a:p>
          <a:p>
            <a:pPr marL="642992" lvl="1" indent="-342900"/>
            <a:r>
              <a:rPr lang="en-US" dirty="0" smtClean="0"/>
              <a:t>Programmers </a:t>
            </a:r>
            <a:r>
              <a:rPr lang="en-US" dirty="0" err="1" smtClean="0"/>
              <a:t>codeunit</a:t>
            </a:r>
            <a:r>
              <a:rPr lang="en-US" dirty="0" smtClean="0"/>
              <a:t> </a:t>
            </a:r>
            <a:r>
              <a:rPr lang="en-US" dirty="0"/>
              <a:t>tests</a:t>
            </a:r>
          </a:p>
          <a:p>
            <a:pPr marL="642992" lvl="1" indent="-342900"/>
            <a:r>
              <a:rPr lang="en-US" dirty="0" smtClean="0"/>
              <a:t>Customers </a:t>
            </a:r>
            <a:r>
              <a:rPr lang="en-US" dirty="0"/>
              <a:t>write acceptance/functional tests</a:t>
            </a:r>
          </a:p>
          <a:p>
            <a:pPr marL="342900" indent="-342900">
              <a:spcBef>
                <a:spcPts val="1200"/>
              </a:spcBef>
              <a:buFont typeface="+mj-lt"/>
              <a:buAutoNum type="arabicPeriod" startAt="4"/>
            </a:pPr>
            <a:r>
              <a:rPr lang="en-US" b="1" dirty="0">
                <a:solidFill>
                  <a:srgbClr val="00B050"/>
                </a:solidFill>
              </a:rPr>
              <a:t>Refactoring</a:t>
            </a:r>
          </a:p>
          <a:p>
            <a:pPr marL="642992" lvl="1" indent="-342900"/>
            <a:r>
              <a:rPr lang="en-US" dirty="0" smtClean="0"/>
              <a:t>Constant </a:t>
            </a:r>
            <a:r>
              <a:rPr lang="en-US" dirty="0"/>
              <a:t>restructuring of the system without changing the behavior to improve code – to remove duplication, improve communication, simplify, add flexibility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1126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XP Practices   7-9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342900" indent="-342900">
              <a:spcBef>
                <a:spcPts val="1200"/>
              </a:spcBef>
              <a:buFont typeface="+mj-lt"/>
              <a:buAutoNum type="arabicPeriod" startAt="7"/>
            </a:pPr>
            <a:r>
              <a:rPr lang="en-US" b="1" dirty="0">
                <a:solidFill>
                  <a:srgbClr val="00B050"/>
                </a:solidFill>
              </a:rPr>
              <a:t>Pair programming</a:t>
            </a:r>
          </a:p>
          <a:p>
            <a:pPr lvl="1"/>
            <a:r>
              <a:rPr lang="en-US" dirty="0" smtClean="0"/>
              <a:t>Programming </a:t>
            </a:r>
            <a:r>
              <a:rPr lang="en-US" dirty="0"/>
              <a:t>is a pair activity (driver &amp; navigator roles)</a:t>
            </a:r>
          </a:p>
          <a:p>
            <a:pPr marL="342900" indent="-342900">
              <a:spcBef>
                <a:spcPts val="1200"/>
              </a:spcBef>
              <a:buFont typeface="+mj-lt"/>
              <a:buAutoNum type="arabicPeriod" startAt="7"/>
            </a:pPr>
            <a:r>
              <a:rPr lang="en-US" b="1" dirty="0">
                <a:solidFill>
                  <a:srgbClr val="00B050"/>
                </a:solidFill>
              </a:rPr>
              <a:t>Collective ownership</a:t>
            </a:r>
          </a:p>
          <a:p>
            <a:pPr lvl="1"/>
            <a:r>
              <a:rPr lang="en-US" dirty="0" smtClean="0"/>
              <a:t>Not “no ownership”</a:t>
            </a:r>
            <a:endParaRPr lang="en-US" dirty="0"/>
          </a:p>
          <a:p>
            <a:pPr lvl="1"/>
            <a:r>
              <a:rPr lang="en-US" dirty="0" smtClean="0"/>
              <a:t>Not “private” </a:t>
            </a:r>
            <a:r>
              <a:rPr lang="en-US" dirty="0"/>
              <a:t>ownership</a:t>
            </a:r>
          </a:p>
          <a:p>
            <a:pPr lvl="1"/>
            <a:r>
              <a:rPr lang="en-US" dirty="0" smtClean="0"/>
              <a:t>Anybody </a:t>
            </a:r>
            <a:r>
              <a:rPr lang="en-US" dirty="0"/>
              <a:t>can change any code</a:t>
            </a:r>
          </a:p>
          <a:p>
            <a:pPr marL="342900" indent="-342900">
              <a:spcBef>
                <a:spcPts val="1200"/>
              </a:spcBef>
              <a:buFont typeface="+mj-lt"/>
              <a:buAutoNum type="arabicPeriod" startAt="7"/>
            </a:pPr>
            <a:r>
              <a:rPr lang="en-US" b="1" dirty="0">
                <a:solidFill>
                  <a:srgbClr val="00B050"/>
                </a:solidFill>
              </a:rPr>
              <a:t>Continuous integration</a:t>
            </a:r>
          </a:p>
          <a:p>
            <a:pPr lvl="1"/>
            <a:r>
              <a:rPr lang="en-US" dirty="0" smtClean="0"/>
              <a:t>Integrate </a:t>
            </a:r>
            <a:r>
              <a:rPr lang="en-US" dirty="0"/>
              <a:t>and build the system many times a day, every time a task is completed</a:t>
            </a:r>
          </a:p>
          <a:p>
            <a:pPr lvl="1"/>
            <a:r>
              <a:rPr lang="en-US" dirty="0" smtClean="0"/>
              <a:t>Requires </a:t>
            </a:r>
            <a:r>
              <a:rPr lang="en-US" dirty="0"/>
              <a:t>the tests to run after integration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5961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XP Practices   10-12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539750" indent="-539750">
              <a:spcBef>
                <a:spcPts val="1200"/>
              </a:spcBef>
              <a:buFont typeface="+mj-lt"/>
              <a:buAutoNum type="arabicPeriod" startAt="10"/>
              <a:tabLst>
                <a:tab pos="539750" algn="l"/>
              </a:tabLst>
            </a:pPr>
            <a:r>
              <a:rPr lang="en-US" b="1" dirty="0">
                <a:solidFill>
                  <a:srgbClr val="FF0000"/>
                </a:solidFill>
              </a:rPr>
              <a:t>40-hour week</a:t>
            </a:r>
          </a:p>
          <a:p>
            <a:pPr marL="808038" lvl="1" indent="-196850"/>
            <a:r>
              <a:rPr lang="en-US" dirty="0" smtClean="0"/>
              <a:t>Real </a:t>
            </a:r>
            <a:r>
              <a:rPr lang="en-US" dirty="0"/>
              <a:t>productivity</a:t>
            </a:r>
          </a:p>
          <a:p>
            <a:pPr marL="539750" indent="-539750">
              <a:spcBef>
                <a:spcPts val="1200"/>
              </a:spcBef>
              <a:buFont typeface="+mj-lt"/>
              <a:buAutoNum type="arabicPeriod" startAt="10"/>
              <a:tabLst>
                <a:tab pos="539750" algn="l"/>
              </a:tabLst>
            </a:pPr>
            <a:r>
              <a:rPr lang="en-US" b="1" dirty="0">
                <a:solidFill>
                  <a:srgbClr val="FF0000"/>
                </a:solidFill>
              </a:rPr>
              <a:t>On-site customer</a:t>
            </a:r>
          </a:p>
          <a:p>
            <a:pPr marL="808038" lvl="1" indent="-196850"/>
            <a:r>
              <a:rPr lang="en-US" dirty="0"/>
              <a:t>Real live user on the team to answer </a:t>
            </a:r>
            <a:r>
              <a:rPr lang="en-US" dirty="0" smtClean="0"/>
              <a:t>questions</a:t>
            </a:r>
            <a:br>
              <a:rPr lang="en-US" dirty="0" smtClean="0"/>
            </a:br>
            <a:endParaRPr lang="en-US" dirty="0" smtClean="0"/>
          </a:p>
          <a:p>
            <a:pPr marL="585788" indent="-528638">
              <a:buFont typeface="+mj-lt"/>
              <a:buAutoNum type="arabicPeriod" startAt="10"/>
            </a:pPr>
            <a:r>
              <a:rPr lang="en-US" b="1" dirty="0" smtClean="0">
                <a:solidFill>
                  <a:srgbClr val="00B050"/>
                </a:solidFill>
              </a:rPr>
              <a:t>Coding </a:t>
            </a:r>
            <a:r>
              <a:rPr lang="en-US" b="1" dirty="0">
                <a:solidFill>
                  <a:srgbClr val="00B050"/>
                </a:solidFill>
              </a:rPr>
              <a:t>standards</a:t>
            </a:r>
          </a:p>
          <a:p>
            <a:pPr marL="808038" lvl="1" indent="-196850"/>
            <a:r>
              <a:rPr lang="en-US" dirty="0"/>
              <a:t>Eases communication through the code</a:t>
            </a:r>
          </a:p>
          <a:p>
            <a:pPr marL="808038" lvl="1" indent="-196850"/>
            <a:r>
              <a:rPr lang="en-US" dirty="0"/>
              <a:t>Ideally, you shouldn't be able to tell by looking at it who on the team has touched a specific piece of code.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5117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Focus in the Project 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10347" y="1813120"/>
            <a:ext cx="8086620" cy="4175770"/>
          </a:xfrm>
        </p:spPr>
        <p:txBody>
          <a:bodyPr/>
          <a:lstStyle/>
          <a:p>
            <a:pPr marL="536575" lvl="2" indent="-536575"/>
            <a:r>
              <a:rPr lang="en-US" sz="2400" dirty="0"/>
              <a:t>Simple design </a:t>
            </a:r>
          </a:p>
          <a:p>
            <a:pPr marL="536575" lvl="2" indent="-536575"/>
            <a:r>
              <a:rPr lang="en-US" sz="2400" dirty="0"/>
              <a:t>Testing</a:t>
            </a:r>
          </a:p>
          <a:p>
            <a:pPr marL="536575" lvl="2" indent="-536575"/>
            <a:r>
              <a:rPr lang="en-US" sz="2400" dirty="0"/>
              <a:t>Collective Ownership</a:t>
            </a:r>
          </a:p>
          <a:p>
            <a:pPr marL="536575" lvl="2" indent="-536575"/>
            <a:r>
              <a:rPr lang="en-US" sz="2400" dirty="0"/>
              <a:t>Refactoring</a:t>
            </a:r>
          </a:p>
          <a:p>
            <a:pPr marL="536575" lvl="2" indent="-536575"/>
            <a:r>
              <a:rPr lang="en-US" sz="2400" dirty="0"/>
              <a:t>Continuous Integration</a:t>
            </a:r>
          </a:p>
          <a:p>
            <a:pPr marL="536575" lvl="2" indent="-536575"/>
            <a:r>
              <a:rPr lang="en-US" sz="2400" dirty="0"/>
              <a:t>Pair Programming</a:t>
            </a:r>
          </a:p>
          <a:p>
            <a:pPr marL="536575" lvl="2" indent="-536575"/>
            <a:r>
              <a:rPr lang="en-US" sz="2400" dirty="0"/>
              <a:t>Coding Standard</a:t>
            </a:r>
          </a:p>
        </p:txBody>
      </p:sp>
    </p:spTree>
    <p:extLst>
      <p:ext uri="{BB962C8B-B14F-4D97-AF65-F5344CB8AC3E}">
        <p14:creationId xmlns:p14="http://schemas.microsoft.com/office/powerpoint/2010/main" val="2038963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Relevant XP videos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Refactoring and test:</a:t>
            </a:r>
          </a:p>
          <a:p>
            <a:pPr marL="712788" indent="-254000"/>
            <a:r>
              <a:rPr lang="en-GB" dirty="0" smtClean="0">
                <a:hlinkClick r:id="rId2"/>
              </a:rPr>
              <a:t>https://www.youtube.com/watch?v=vqEg37e4Mkw</a:t>
            </a:r>
            <a:r>
              <a:rPr lang="en-GB" dirty="0" smtClean="0"/>
              <a:t> </a:t>
            </a:r>
          </a:p>
          <a:p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Agile in general:</a:t>
            </a:r>
          </a:p>
          <a:p>
            <a:pPr marL="712788" indent="-254000"/>
            <a:r>
              <a:rPr lang="en-GB" dirty="0" smtClean="0"/>
              <a:t>Small releases</a:t>
            </a:r>
          </a:p>
          <a:p>
            <a:pPr marL="712788" indent="-254000"/>
            <a:r>
              <a:rPr lang="en-GB" dirty="0" smtClean="0"/>
              <a:t>Continuous integration</a:t>
            </a:r>
          </a:p>
          <a:p>
            <a:pPr marL="712788" indent="-254000"/>
            <a:r>
              <a:rPr lang="en-GB" dirty="0" smtClean="0"/>
              <a:t>Pair programming</a:t>
            </a:r>
          </a:p>
          <a:p>
            <a:pPr marL="712788" indent="-254000"/>
            <a:r>
              <a:rPr lang="en-GB" dirty="0" smtClean="0"/>
              <a:t>Feedback and communication</a:t>
            </a:r>
          </a:p>
          <a:p>
            <a:pPr marL="712788" indent="-254000"/>
            <a:r>
              <a:rPr lang="en-GB" sz="1800" dirty="0" smtClean="0">
                <a:hlinkClick r:id="rId3"/>
              </a:rPr>
              <a:t>https://www.youtube.com/watch?v=GE6lbPLEAzc</a:t>
            </a:r>
            <a:endParaRPr lang="en-GB" sz="1800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304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865" y="601191"/>
            <a:ext cx="8499393" cy="604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395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 class exercise</a:t>
            </a:r>
          </a:p>
          <a:p>
            <a:r>
              <a:rPr lang="en-US" sz="1800" dirty="0" smtClean="0"/>
              <a:t>Time frame: 40 minutes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>
          <a:xfrm>
            <a:off x="510347" y="1730477"/>
            <a:ext cx="5035047" cy="500462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In groups, make a poster with the following elements</a:t>
            </a:r>
          </a:p>
          <a:p>
            <a:pPr marL="536575" indent="-254000"/>
            <a:r>
              <a:rPr lang="en-US" dirty="0" smtClean="0"/>
              <a:t>Title of selected practice</a:t>
            </a:r>
          </a:p>
          <a:p>
            <a:pPr marL="536575" indent="-254000"/>
            <a:r>
              <a:rPr lang="en-US" dirty="0" smtClean="0"/>
              <a:t>Your own experience with the practice – write name of person, and that persons experience level (0 – never used, 5 used it in job)</a:t>
            </a:r>
          </a:p>
          <a:p>
            <a:pPr marL="536575" indent="-254000"/>
            <a:r>
              <a:rPr lang="en-US" dirty="0" smtClean="0"/>
              <a:t>Select keywords for what you like about the practice</a:t>
            </a:r>
          </a:p>
          <a:p>
            <a:pPr marL="536575" indent="-254000"/>
            <a:r>
              <a:rPr lang="en-US" dirty="0" smtClean="0"/>
              <a:t>Select keywords for what you do not like about the practice</a:t>
            </a:r>
          </a:p>
          <a:p>
            <a:pPr marL="536575" indent="-254000"/>
            <a:r>
              <a:rPr lang="en-US" dirty="0" smtClean="0"/>
              <a:t>Make two suggestions for a 2 hour spike to test possible solutions on how to better the practice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Pick a presenter, we will go over these posters later</a:t>
            </a:r>
          </a:p>
        </p:txBody>
      </p:sp>
      <p:sp>
        <p:nvSpPr>
          <p:cNvPr id="5" name="Pladsholder til indhold 2"/>
          <p:cNvSpPr txBox="1">
            <a:spLocks/>
          </p:cNvSpPr>
          <p:nvPr/>
        </p:nvSpPr>
        <p:spPr>
          <a:xfrm>
            <a:off x="5791200" y="1800031"/>
            <a:ext cx="3277715" cy="4865511"/>
          </a:xfrm>
          <a:prstGeom prst="rect">
            <a:avLst/>
          </a:prstGeom>
        </p:spPr>
        <p:txBody>
          <a:bodyPr/>
          <a:lstStyle>
            <a:lvl1pPr marL="257222" indent="-257222" algn="l" defTabSz="342962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795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1pPr>
            <a:lvl2pPr marL="557314" indent="-214352" algn="l" defTabSz="342962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381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2pPr>
            <a:lvl3pPr marL="857406" indent="-171481" algn="l" defTabSz="342962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381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3pPr>
            <a:lvl4pPr marL="1200368" indent="-171481" algn="l" defTabSz="342962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381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4pPr>
            <a:lvl5pPr marL="1543331" indent="-171481" algn="l" defTabSz="342962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381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5pPr>
            <a:lvl6pPr marL="1886294" indent="-171481" algn="l" defTabSz="342962" rtl="0" eaLnBrk="1" latinLnBrk="0" hangingPunct="1">
              <a:spcBef>
                <a:spcPct val="20000"/>
              </a:spcBef>
              <a:buFont typeface="Arial"/>
              <a:buChar char="•"/>
              <a:defRPr sz="1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256" indent="-171481" algn="l" defTabSz="342962" rtl="0" eaLnBrk="1" latinLnBrk="0" hangingPunct="1">
              <a:spcBef>
                <a:spcPct val="20000"/>
              </a:spcBef>
              <a:buFont typeface="Arial"/>
              <a:buChar char="•"/>
              <a:defRPr sz="1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218" indent="-171481" algn="l" defTabSz="342962" rtl="0" eaLnBrk="1" latinLnBrk="0" hangingPunct="1">
              <a:spcBef>
                <a:spcPct val="20000"/>
              </a:spcBef>
              <a:buFont typeface="Arial"/>
              <a:buChar char="•"/>
              <a:defRPr sz="1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180" indent="-171481" algn="l" defTabSz="342962" rtl="0" eaLnBrk="1" latinLnBrk="0" hangingPunct="1">
              <a:spcBef>
                <a:spcPct val="20000"/>
              </a:spcBef>
              <a:buFont typeface="Arial"/>
              <a:buChar char="•"/>
              <a:defRPr sz="1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0850" indent="-450850">
              <a:buFont typeface="+mj-lt"/>
              <a:buAutoNum type="arabicPeriod"/>
            </a:pPr>
            <a:r>
              <a:rPr lang="en-GB" dirty="0" smtClean="0">
                <a:solidFill>
                  <a:srgbClr val="00B050"/>
                </a:solidFill>
              </a:rPr>
              <a:t>Pair programming</a:t>
            </a:r>
          </a:p>
          <a:p>
            <a:pPr marL="450850" indent="-450850">
              <a:buFont typeface="+mj-lt"/>
              <a:buAutoNum type="arabicPeriod"/>
            </a:pPr>
            <a:r>
              <a:rPr lang="en-GB" dirty="0">
                <a:solidFill>
                  <a:srgbClr val="00B050"/>
                </a:solidFill>
              </a:rPr>
              <a:t>Simple design</a:t>
            </a:r>
          </a:p>
          <a:p>
            <a:pPr marL="450850" indent="-450850">
              <a:buFont typeface="+mj-lt"/>
              <a:buAutoNum type="arabicPeriod"/>
            </a:pPr>
            <a:r>
              <a:rPr lang="en-GB" dirty="0">
                <a:solidFill>
                  <a:srgbClr val="00B050"/>
                </a:solidFill>
              </a:rPr>
              <a:t>Code standards</a:t>
            </a:r>
          </a:p>
          <a:p>
            <a:pPr marL="450850" indent="-450850">
              <a:buFont typeface="+mj-lt"/>
              <a:buAutoNum type="arabicPeriod"/>
            </a:pPr>
            <a:r>
              <a:rPr lang="en-GB" dirty="0">
                <a:solidFill>
                  <a:srgbClr val="00B050"/>
                </a:solidFill>
              </a:rPr>
              <a:t>Refactoring</a:t>
            </a:r>
          </a:p>
          <a:p>
            <a:pPr marL="450850" indent="-450850">
              <a:buFont typeface="+mj-lt"/>
              <a:buAutoNum type="arabicPeriod"/>
            </a:pPr>
            <a:r>
              <a:rPr lang="en-GB" dirty="0">
                <a:solidFill>
                  <a:srgbClr val="00B050"/>
                </a:solidFill>
              </a:rPr>
              <a:t>Collective ownership</a:t>
            </a:r>
          </a:p>
          <a:p>
            <a:pPr marL="450850" indent="-450850">
              <a:buFont typeface="+mj-lt"/>
              <a:buAutoNum type="arabicPeriod"/>
            </a:pPr>
            <a:r>
              <a:rPr lang="en-GB" dirty="0" smtClean="0">
                <a:solidFill>
                  <a:srgbClr val="00B050"/>
                </a:solidFill>
              </a:rPr>
              <a:t>Continuous integration</a:t>
            </a:r>
            <a:endParaRPr lang="en-GB" dirty="0">
              <a:solidFill>
                <a:srgbClr val="00B050"/>
              </a:solidFill>
            </a:endParaRPr>
          </a:p>
          <a:p>
            <a:pPr marL="450850" indent="-450850">
              <a:buFont typeface="+mj-lt"/>
              <a:buAutoNum type="arabicPeriod"/>
            </a:pPr>
            <a:r>
              <a:rPr lang="en-GB" dirty="0">
                <a:solidFill>
                  <a:srgbClr val="00B050"/>
                </a:solidFill>
              </a:rPr>
              <a:t>Test first</a:t>
            </a:r>
          </a:p>
          <a:p>
            <a:pPr marL="450850" indent="-450850">
              <a:buFont typeface="+mj-lt"/>
              <a:buAutoNum type="arabicPeriod"/>
            </a:pPr>
            <a:r>
              <a:rPr lang="en-GB" dirty="0" smtClean="0">
                <a:solidFill>
                  <a:srgbClr val="FF0000"/>
                </a:solidFill>
              </a:rPr>
              <a:t>Small releases</a:t>
            </a:r>
          </a:p>
          <a:p>
            <a:pPr marL="450850" indent="-450850"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Metaphor</a:t>
            </a:r>
          </a:p>
          <a:p>
            <a:pPr marL="450850" indent="-450850"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On-site </a:t>
            </a:r>
            <a:r>
              <a:rPr lang="en-GB" dirty="0" smtClean="0">
                <a:solidFill>
                  <a:srgbClr val="FF0000"/>
                </a:solidFill>
              </a:rPr>
              <a:t>customer</a:t>
            </a:r>
          </a:p>
          <a:p>
            <a:pPr marL="450850" indent="-450850">
              <a:buFont typeface="+mj-lt"/>
              <a:buAutoNum type="arabicPeriod"/>
            </a:pPr>
            <a:r>
              <a:rPr lang="en-GB" dirty="0" smtClean="0">
                <a:solidFill>
                  <a:srgbClr val="FF0000"/>
                </a:solidFill>
              </a:rPr>
              <a:t>40-hour </a:t>
            </a:r>
            <a:r>
              <a:rPr lang="en-GB" dirty="0">
                <a:solidFill>
                  <a:srgbClr val="FF0000"/>
                </a:solidFill>
              </a:rPr>
              <a:t>week</a:t>
            </a:r>
          </a:p>
          <a:p>
            <a:pPr marL="450850" indent="-450850"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Planning game</a:t>
            </a:r>
          </a:p>
          <a:p>
            <a:pPr marL="685862" lvl="1" indent="-342900">
              <a:buFont typeface="+mj-lt"/>
              <a:buAutoNum type="arabicPeriod"/>
            </a:pP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9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Extreme programming</a:t>
            </a:r>
            <a:endParaRPr lang="da-DK" dirty="0"/>
          </a:p>
        </p:txBody>
      </p:sp>
      <p:pic>
        <p:nvPicPr>
          <p:cNvPr id="7" name="Billed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6924" y="4405745"/>
            <a:ext cx="3546214" cy="2194662"/>
          </a:xfrm>
          <a:prstGeom prst="rect">
            <a:avLst/>
          </a:prstGeom>
        </p:spPr>
      </p:pic>
      <p:pic>
        <p:nvPicPr>
          <p:cNvPr id="2050" name="Picture 2" descr="Extreme Programming Project flow ch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335" y="1491898"/>
            <a:ext cx="6628045" cy="2851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ktangel 8"/>
          <p:cNvSpPr/>
          <p:nvPr/>
        </p:nvSpPr>
        <p:spPr>
          <a:xfrm>
            <a:off x="0" y="6581001"/>
            <a:ext cx="260847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1200" dirty="0">
                <a:hlinkClick r:id="rId4"/>
              </a:rPr>
              <a:t>http://</a:t>
            </a:r>
            <a:r>
              <a:rPr lang="da-DK" sz="1200" dirty="0" smtClean="0">
                <a:hlinkClick r:id="rId4"/>
              </a:rPr>
              <a:t>www.extremeprogramming.org</a:t>
            </a:r>
            <a:endParaRPr lang="da-DK" sz="1200" dirty="0"/>
          </a:p>
        </p:txBody>
      </p:sp>
    </p:spTree>
    <p:extLst>
      <p:ext uri="{BB962C8B-B14F-4D97-AF65-F5344CB8AC3E}">
        <p14:creationId xmlns:p14="http://schemas.microsoft.com/office/powerpoint/2010/main" val="266853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2.bp.blogspot.com/--UFhPEP73Ao/T-bXfqYb7KI/AAAAAAAABBE/-U2Y0hDIqDY/s1600/extreme-programing2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510" y="2548467"/>
            <a:ext cx="8182186" cy="2556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607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 smtClean="0"/>
              <a:t>Spike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Create </a:t>
            </a:r>
            <a:r>
              <a:rPr lang="en-US" dirty="0" smtClean="0"/>
              <a:t>a spike </a:t>
            </a:r>
            <a:r>
              <a:rPr lang="en-US" dirty="0"/>
              <a:t>solutions to figure out answers to tough technical or design problems. </a:t>
            </a:r>
            <a:endParaRPr lang="en-US" dirty="0" smtClean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 smtClean="0"/>
              <a:t>A </a:t>
            </a:r>
            <a:r>
              <a:rPr lang="en-US" dirty="0"/>
              <a:t>spike solution is a very simple program to explore potential solutions. Build the spike to only addresses the problem under examination and ignore all other </a:t>
            </a:r>
            <a:r>
              <a:rPr lang="en-US" dirty="0" smtClean="0"/>
              <a:t>concerns.</a:t>
            </a:r>
            <a:br>
              <a:rPr lang="en-US" dirty="0" smtClean="0"/>
            </a:br>
            <a:r>
              <a:rPr lang="en-US" dirty="0" smtClean="0"/>
              <a:t>Most </a:t>
            </a:r>
            <a:r>
              <a:rPr lang="en-US" dirty="0"/>
              <a:t>spikes are not good enough to keep, so expect to throw it </a:t>
            </a:r>
            <a:r>
              <a:rPr lang="en-US" dirty="0" smtClean="0"/>
              <a:t>away.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 smtClean="0"/>
              <a:t>The </a:t>
            </a:r>
            <a:r>
              <a:rPr lang="en-US" dirty="0"/>
              <a:t>goal is reducing the risk of a technical problem or increase the reliability of a user story's estimate.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 smtClean="0"/>
              <a:t>When </a:t>
            </a:r>
            <a:r>
              <a:rPr lang="en-US" dirty="0"/>
              <a:t>a technical difficulty threatens to hold up the system's development put a pair of developers on the problem for a week or two and reduce the potential risk</a:t>
            </a:r>
            <a:endParaRPr lang="da-DK" dirty="0"/>
          </a:p>
        </p:txBody>
      </p:sp>
      <p:pic>
        <p:nvPicPr>
          <p:cNvPr id="5126" name="Picture 6" descr="http://www.jenniferart.com/spike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2706" y="5658067"/>
            <a:ext cx="1457408" cy="1199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216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User Stories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>
          <a:xfrm>
            <a:off x="510347" y="2116875"/>
            <a:ext cx="8086620" cy="4414554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User stories serve the same purpose as use cases but are not the </a:t>
            </a:r>
            <a:r>
              <a:rPr lang="en-US" dirty="0" smtClean="0"/>
              <a:t>same.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They </a:t>
            </a:r>
            <a:r>
              <a:rPr lang="en-US" dirty="0"/>
              <a:t>are used to create time estimates for the release planning </a:t>
            </a:r>
            <a:r>
              <a:rPr lang="en-US" dirty="0" smtClean="0"/>
              <a:t>meeting.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They </a:t>
            </a:r>
            <a:r>
              <a:rPr lang="en-US" dirty="0"/>
              <a:t>are also used instead of a large requirements </a:t>
            </a:r>
            <a:r>
              <a:rPr lang="en-US" dirty="0" smtClean="0"/>
              <a:t>document.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User </a:t>
            </a:r>
            <a:r>
              <a:rPr lang="en-US" dirty="0"/>
              <a:t>Stories are written by the customers as things that the system needs to do for them. </a:t>
            </a:r>
            <a:endParaRPr lang="en-US" dirty="0" smtClean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They </a:t>
            </a:r>
            <a:r>
              <a:rPr lang="en-US" dirty="0"/>
              <a:t>are in the format of about three sentences of text written by the customer in the customers terminology without techno-syntax</a:t>
            </a:r>
            <a:r>
              <a:rPr lang="en-US" dirty="0" smtClean="0"/>
              <a:t>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User stories should only provide enough detail to make a reasonably low risk estimate of how long the story will take to </a:t>
            </a:r>
            <a:r>
              <a:rPr lang="en-US" dirty="0" smtClean="0"/>
              <a:t>implement.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When </a:t>
            </a:r>
            <a:r>
              <a:rPr lang="en-US" dirty="0"/>
              <a:t>the time comes to implement the story developers will go to the customer and receive a detailed description of the requirements face to face</a:t>
            </a:r>
            <a:r>
              <a:rPr lang="en-US" dirty="0" smtClean="0"/>
              <a:t>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Try </a:t>
            </a:r>
            <a:r>
              <a:rPr lang="en-US" dirty="0"/>
              <a:t>to keep stories focused on user needs and benefits as opposed to specifying GUI layouts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61729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Release planning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A release planning meeting is used to create a release plan, which lays out the overall </a:t>
            </a:r>
            <a:r>
              <a:rPr lang="en-US" dirty="0" smtClean="0"/>
              <a:t>project.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The </a:t>
            </a:r>
            <a:r>
              <a:rPr lang="en-US" dirty="0"/>
              <a:t>release plan is then used to create iteration plans for each individual iteration</a:t>
            </a:r>
            <a:r>
              <a:rPr lang="en-US" dirty="0" smtClean="0"/>
              <a:t>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The essence of the release planning meeting is for the development team to estimate each user story in terms of ideal programming weeks.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6816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 err="1" smtClean="0"/>
              <a:t>Iteration</a:t>
            </a:r>
            <a:endParaRPr lang="da-DK" dirty="0"/>
          </a:p>
        </p:txBody>
      </p:sp>
      <p:pic>
        <p:nvPicPr>
          <p:cNvPr id="4098" name="Picture 2" descr="http://www.extremeprogramming.org/map/images/iteration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005" y="2138095"/>
            <a:ext cx="6847304" cy="321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ktangel 4"/>
          <p:cNvSpPr/>
          <p:nvPr/>
        </p:nvSpPr>
        <p:spPr>
          <a:xfrm>
            <a:off x="6535529" y="6527862"/>
            <a:ext cx="260847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1200" dirty="0">
                <a:hlinkClick r:id="rId3"/>
              </a:rPr>
              <a:t>http://</a:t>
            </a:r>
            <a:r>
              <a:rPr lang="da-DK" sz="1200" dirty="0" smtClean="0">
                <a:hlinkClick r:id="rId3"/>
              </a:rPr>
              <a:t>www.extremeprogramming.org</a:t>
            </a:r>
            <a:endParaRPr lang="da-DK" sz="1200" dirty="0"/>
          </a:p>
        </p:txBody>
      </p:sp>
    </p:spTree>
    <p:extLst>
      <p:ext uri="{BB962C8B-B14F-4D97-AF65-F5344CB8AC3E}">
        <p14:creationId xmlns:p14="http://schemas.microsoft.com/office/powerpoint/2010/main" val="244498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 smtClean="0"/>
              <a:t>Development</a:t>
            </a:r>
            <a:endParaRPr lang="da-DK" dirty="0"/>
          </a:p>
        </p:txBody>
      </p:sp>
      <p:pic>
        <p:nvPicPr>
          <p:cNvPr id="6146" name="Picture 2" descr="http://www.extremeprogramming.org/map/images/development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" y="2075233"/>
            <a:ext cx="7178590" cy="358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ktangel 4"/>
          <p:cNvSpPr/>
          <p:nvPr/>
        </p:nvSpPr>
        <p:spPr>
          <a:xfrm>
            <a:off x="6535529" y="6527862"/>
            <a:ext cx="260847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1200" dirty="0">
                <a:hlinkClick r:id="rId3"/>
              </a:rPr>
              <a:t>http://</a:t>
            </a:r>
            <a:r>
              <a:rPr lang="da-DK" sz="1200" dirty="0" smtClean="0">
                <a:hlinkClick r:id="rId3"/>
              </a:rPr>
              <a:t>www.extremeprogramming.org</a:t>
            </a:r>
            <a:endParaRPr lang="da-DK" sz="1200" dirty="0"/>
          </a:p>
        </p:txBody>
      </p:sp>
    </p:spTree>
    <p:extLst>
      <p:ext uri="{BB962C8B-B14F-4D97-AF65-F5344CB8AC3E}">
        <p14:creationId xmlns:p14="http://schemas.microsoft.com/office/powerpoint/2010/main" val="52292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Acceptance Tests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Acceptance tests are created from user stories. </a:t>
            </a:r>
            <a:endParaRPr lang="en-US" dirty="0" smtClean="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During </a:t>
            </a:r>
            <a:r>
              <a:rPr lang="en-US" dirty="0"/>
              <a:t>an iteration the user stories selected during the iteration planning meeting will be translated into acceptance tests. </a:t>
            </a:r>
            <a:endParaRPr lang="en-US" dirty="0" smtClean="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The </a:t>
            </a:r>
            <a:r>
              <a:rPr lang="en-US" dirty="0"/>
              <a:t>customer specifies scenarios to test when a user story has been correctly implemented. </a:t>
            </a:r>
            <a:endParaRPr lang="en-US" dirty="0" smtClean="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A </a:t>
            </a:r>
            <a:r>
              <a:rPr lang="en-US" dirty="0"/>
              <a:t>story can have one or many acceptance tests, what ever it takes to ensure the functionality works</a:t>
            </a:r>
            <a:r>
              <a:rPr lang="en-US" dirty="0" smtClean="0"/>
              <a:t>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Acceptance tests are black box system </a:t>
            </a:r>
            <a:r>
              <a:rPr lang="en-US" dirty="0" smtClean="0"/>
              <a:t>tests.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31839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s://www.safaribooksonline.com/library/view/lean-from-the/9781941222935/images/Agile-lean-nutshell/Scrum-XP-compres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4483" y="2360874"/>
            <a:ext cx="4642484" cy="4197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ladsholder til tekst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 smtClean="0"/>
              <a:t>XP - </a:t>
            </a:r>
            <a:r>
              <a:rPr lang="da-DK" dirty="0" err="1" smtClean="0"/>
              <a:t>Scrum</a:t>
            </a:r>
            <a:endParaRPr lang="da-DK" dirty="0"/>
          </a:p>
        </p:txBody>
      </p:sp>
      <p:sp>
        <p:nvSpPr>
          <p:cNvPr id="5" name="Pladsholder til indhold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Agile projects often use </a:t>
            </a:r>
            <a:r>
              <a:rPr lang="en-US" dirty="0" smtClean="0"/>
              <a:t>combination</a:t>
            </a:r>
            <a:br>
              <a:rPr lang="en-US" dirty="0" smtClean="0"/>
            </a:br>
            <a:endParaRPr lang="en-US" dirty="0"/>
          </a:p>
          <a:p>
            <a:pPr marL="628650" indent="-257175"/>
            <a:r>
              <a:rPr lang="en-US" dirty="0" smtClean="0"/>
              <a:t>SCRUM </a:t>
            </a:r>
            <a:r>
              <a:rPr lang="en-US" dirty="0"/>
              <a:t>for management</a:t>
            </a:r>
          </a:p>
          <a:p>
            <a:pPr marL="628650" indent="-257175"/>
            <a:r>
              <a:rPr lang="en-US" dirty="0" smtClean="0"/>
              <a:t>XP </a:t>
            </a:r>
            <a:r>
              <a:rPr lang="en-US" dirty="0"/>
              <a:t>for development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9292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 smtClean="0"/>
              <a:t>XP - </a:t>
            </a:r>
            <a:r>
              <a:rPr lang="da-DK" dirty="0" err="1" smtClean="0"/>
              <a:t>Scrum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>
          <a:xfrm>
            <a:off x="510347" y="2116875"/>
            <a:ext cx="8086620" cy="4509556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Scrum teams typically work in iterations (called sprints) that are from two weeks to one month long.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XP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teams typically work in iterations that are one or two weeks long.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Scrum teams do not allow changes into their sprints. Once the sprint planning meeting is completed and a commitment made to delivering a set of product backlog items, that set of items remains unchanged through the end of the sprint. </a:t>
            </a:r>
            <a:b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XP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teams are much more amenable to change within their iterations. As long as the team hasn’t started work on a particular feature, a new feature of equivalent size can be swapped into the XP team’s iteration in exchange for the 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un-started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feature.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Extreme Programming teams work in a strict priority order. Features to be developed are prioritized by the customer (Scrum’s Product Owner) and the team is required to work on them in that order. 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By contrast, the Scrum product owner prioritizes the product backlog but the team determines the sequence in which they will develop the backlog items.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Scrum doesn’t prescribe any engineering practices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XP does.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9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Scrum focuses more on the management side of </a:t>
            </a:r>
            <a:r>
              <a:rPr lang="en-US" sz="19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projects, 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extreme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programming would focus more on the actual engineering practice.</a:t>
            </a:r>
            <a:endParaRPr lang="da-DK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26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tekst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Differences Between Scrum and Extreme Programming</a:t>
            </a:r>
            <a:endParaRPr lang="da-DK" sz="2000" dirty="0"/>
          </a:p>
        </p:txBody>
      </p:sp>
      <p:pic>
        <p:nvPicPr>
          <p:cNvPr id="2050" name="Picture 2" descr="http://www.todaysoftmag.ro/tsm/images/articles/tsm25/scru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276" y="2322593"/>
            <a:ext cx="7150236" cy="335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563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 smtClean="0"/>
              <a:t>Exercises - </a:t>
            </a:r>
            <a:r>
              <a:rPr lang="en-US" sz="2800" dirty="0"/>
              <a:t>Input to report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GB" sz="1800" b="1" dirty="0" smtClean="0">
                <a:solidFill>
                  <a:srgbClr val="00B050"/>
                </a:solidFill>
              </a:rPr>
              <a:t>P</a:t>
            </a:r>
            <a:r>
              <a:rPr lang="en-GB" sz="1800" dirty="0" smtClean="0">
                <a:solidFill>
                  <a:srgbClr val="00B050"/>
                </a:solidFill>
              </a:rPr>
              <a:t>lan – What do we intend to do?</a:t>
            </a:r>
          </a:p>
          <a:p>
            <a:pPr>
              <a:spcBef>
                <a:spcPts val="0"/>
              </a:spcBef>
            </a:pPr>
            <a:endParaRPr lang="en-GB" sz="1800" dirty="0" smtClean="0"/>
          </a:p>
          <a:p>
            <a:pPr>
              <a:spcBef>
                <a:spcPts val="0"/>
              </a:spcBef>
            </a:pPr>
            <a:r>
              <a:rPr lang="en-GB" sz="1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en-GB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rocess - What did we do?</a:t>
            </a:r>
          </a:p>
          <a:p>
            <a:pPr lvl="1">
              <a:spcBef>
                <a:spcPts val="0"/>
              </a:spcBef>
            </a:pPr>
            <a:r>
              <a:rPr lang="en-GB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good idea to make notes during the project</a:t>
            </a:r>
          </a:p>
          <a:p>
            <a:pPr>
              <a:spcBef>
                <a:spcPts val="0"/>
              </a:spcBef>
            </a:pPr>
            <a:endParaRPr lang="en-GB" sz="18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spcBef>
                <a:spcPts val="0"/>
              </a:spcBef>
            </a:pPr>
            <a:r>
              <a:rPr lang="en-GB" sz="1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</a:t>
            </a:r>
            <a:r>
              <a:rPr lang="en-GB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eflection – What have we and others learned from this?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endParaRPr lang="en-GB" sz="1800" dirty="0" smtClean="0"/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endParaRPr lang="en-GB" sz="1800" dirty="0" smtClean="0"/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endParaRPr lang="en-GB" sz="1800" dirty="0" smtClean="0"/>
          </a:p>
          <a:p>
            <a:pPr>
              <a:spcBef>
                <a:spcPts val="0"/>
              </a:spcBef>
            </a:pPr>
            <a:r>
              <a:rPr lang="en-GB" sz="1800" dirty="0" smtClean="0"/>
              <a:t>Start making a plan for how to use the XP practices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endParaRPr lang="en-GB" sz="1800" dirty="0" smtClean="0"/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775808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/>
              <a:t>Extreme Programming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>
          <a:xfrm>
            <a:off x="510347" y="2116875"/>
            <a:ext cx="8086620" cy="42347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smtClean="0"/>
              <a:t>Know</a:t>
            </a:r>
          </a:p>
          <a:p>
            <a:pPr lvl="1"/>
            <a:r>
              <a:rPr lang="en-US" sz="1386" dirty="0"/>
              <a:t>T</a:t>
            </a:r>
            <a:r>
              <a:rPr lang="en-US" sz="1386" dirty="0" smtClean="0"/>
              <a:t>he </a:t>
            </a:r>
            <a:r>
              <a:rPr lang="en-US" sz="1386" dirty="0"/>
              <a:t>basics of XP as a development </a:t>
            </a:r>
            <a:r>
              <a:rPr lang="en-US" sz="1386" dirty="0" smtClean="0"/>
              <a:t>method</a:t>
            </a:r>
          </a:p>
          <a:p>
            <a:pPr lvl="1"/>
            <a:r>
              <a:rPr lang="en-US" sz="1386" dirty="0"/>
              <a:t>T</a:t>
            </a:r>
            <a:r>
              <a:rPr lang="en-US" sz="1386" dirty="0" smtClean="0"/>
              <a:t>he </a:t>
            </a:r>
            <a:r>
              <a:rPr lang="en-US" sz="1386" dirty="0"/>
              <a:t>12 practices of </a:t>
            </a:r>
            <a:r>
              <a:rPr lang="en-US" sz="1386" dirty="0" smtClean="0"/>
              <a:t>XP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sz="1800" b="1" dirty="0" smtClean="0"/>
              <a:t>Be </a:t>
            </a:r>
            <a:r>
              <a:rPr lang="en-US" sz="1800" b="1" dirty="0"/>
              <a:t>able </a:t>
            </a:r>
            <a:r>
              <a:rPr lang="en-US" sz="1800" b="1" dirty="0" smtClean="0"/>
              <a:t>to</a:t>
            </a:r>
          </a:p>
          <a:p>
            <a:pPr lvl="1"/>
            <a:r>
              <a:rPr lang="en-US" sz="1386" dirty="0"/>
              <a:t>C</a:t>
            </a:r>
            <a:r>
              <a:rPr lang="en-US" sz="1386" dirty="0" smtClean="0"/>
              <a:t>ompare </a:t>
            </a:r>
            <a:r>
              <a:rPr lang="en-US" sz="1386" dirty="0"/>
              <a:t>XP and </a:t>
            </a:r>
            <a:r>
              <a:rPr lang="en-US" sz="1386" dirty="0" smtClean="0"/>
              <a:t>Scrum</a:t>
            </a:r>
          </a:p>
          <a:p>
            <a:pPr lvl="1"/>
            <a:r>
              <a:rPr lang="en-US" sz="1386" dirty="0"/>
              <a:t>D</a:t>
            </a:r>
            <a:r>
              <a:rPr lang="en-US" sz="1386" dirty="0" smtClean="0"/>
              <a:t>escribe </a:t>
            </a:r>
            <a:r>
              <a:rPr lang="en-US" sz="1386" dirty="0"/>
              <a:t>differences and </a:t>
            </a:r>
            <a:r>
              <a:rPr lang="en-US" sz="1386" dirty="0" smtClean="0"/>
              <a:t>similarities</a:t>
            </a:r>
          </a:p>
          <a:p>
            <a:pPr lvl="1"/>
            <a:r>
              <a:rPr lang="en-US" sz="1386" dirty="0"/>
              <a:t>D</a:t>
            </a:r>
            <a:r>
              <a:rPr lang="en-US" sz="1386" dirty="0" smtClean="0"/>
              <a:t>escribe </a:t>
            </a:r>
            <a:r>
              <a:rPr lang="en-US" sz="1386" dirty="0"/>
              <a:t>conditions necessary for obtaining the stated benefits of </a:t>
            </a:r>
            <a:r>
              <a:rPr lang="en-US" sz="1386" dirty="0" smtClean="0"/>
              <a:t>XP</a:t>
            </a:r>
          </a:p>
          <a:p>
            <a:pPr lvl="1"/>
            <a:r>
              <a:rPr lang="en-US" sz="1386" dirty="0"/>
              <a:t>E</a:t>
            </a:r>
            <a:r>
              <a:rPr lang="en-US" sz="1386" dirty="0" smtClean="0"/>
              <a:t>xplain </a:t>
            </a:r>
            <a:r>
              <a:rPr lang="en-US" sz="1386" dirty="0"/>
              <a:t>how specific XP practices support the values in the agile </a:t>
            </a:r>
            <a:r>
              <a:rPr lang="en-US" sz="1386" dirty="0" smtClean="0"/>
              <a:t>manifesto</a:t>
            </a:r>
          </a:p>
          <a:p>
            <a:pPr lvl="1"/>
            <a:r>
              <a:rPr lang="en-US" sz="1386" dirty="0"/>
              <a:t>E</a:t>
            </a:r>
            <a:r>
              <a:rPr lang="en-US" sz="1386" dirty="0" smtClean="0"/>
              <a:t>xplain </a:t>
            </a:r>
            <a:r>
              <a:rPr lang="en-US" sz="1386" dirty="0"/>
              <a:t>how the individual XP practices can support each other</a:t>
            </a:r>
            <a:endParaRPr lang="da-DK" sz="1386" dirty="0"/>
          </a:p>
        </p:txBody>
      </p:sp>
    </p:spTree>
    <p:extLst>
      <p:ext uri="{BB962C8B-B14F-4D97-AF65-F5344CB8AC3E}">
        <p14:creationId xmlns:p14="http://schemas.microsoft.com/office/powerpoint/2010/main" val="1863128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tekst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800" dirty="0" smtClean="0"/>
              <a:t>PPR - </a:t>
            </a:r>
            <a:r>
              <a:rPr lang="en-GB" sz="2800" dirty="0"/>
              <a:t>example Simple </a:t>
            </a:r>
            <a:r>
              <a:rPr lang="en-GB" sz="2800" dirty="0" smtClean="0"/>
              <a:t>design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>
          <a:xfrm>
            <a:off x="510347" y="2116875"/>
            <a:ext cx="8086620" cy="448057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1800" b="1" dirty="0" smtClean="0"/>
              <a:t>Plan for simple design:</a:t>
            </a:r>
          </a:p>
          <a:p>
            <a:r>
              <a:rPr lang="en-GB" sz="1800" dirty="0" smtClean="0"/>
              <a:t>The XP practice Simple design states that…</a:t>
            </a:r>
          </a:p>
          <a:p>
            <a:r>
              <a:rPr lang="en-GB" sz="1800" dirty="0" smtClean="0"/>
              <a:t>In our project we have planned to handle simple design by …</a:t>
            </a:r>
          </a:p>
          <a:p>
            <a:pPr marL="0" indent="0">
              <a:buNone/>
            </a:pPr>
            <a:r>
              <a:rPr lang="en-GB" sz="1800" dirty="0" smtClean="0"/>
              <a:t> </a:t>
            </a:r>
          </a:p>
          <a:p>
            <a:pPr marL="0" indent="0">
              <a:buNone/>
            </a:pPr>
            <a:r>
              <a:rPr lang="en-GB" sz="1800" b="1" dirty="0" smtClean="0"/>
              <a:t>Process regarding simple design:</a:t>
            </a:r>
          </a:p>
          <a:p>
            <a:r>
              <a:rPr lang="en-GB" sz="1800" dirty="0" smtClean="0"/>
              <a:t>I the first sprint of the project we had a hard time keeping the design simple because …</a:t>
            </a:r>
          </a:p>
          <a:p>
            <a:r>
              <a:rPr lang="en-GB" sz="1800" dirty="0" smtClean="0"/>
              <a:t>In the next sprint we refactored the design so that …</a:t>
            </a:r>
          </a:p>
          <a:p>
            <a:r>
              <a:rPr lang="en-GB" sz="1800" dirty="0" smtClean="0"/>
              <a:t>We ended up with a design that …</a:t>
            </a:r>
          </a:p>
          <a:p>
            <a:pPr marL="0" indent="0">
              <a:buNone/>
            </a:pPr>
            <a:r>
              <a:rPr lang="en-GB" sz="1800" dirty="0" smtClean="0"/>
              <a:t> </a:t>
            </a:r>
          </a:p>
          <a:p>
            <a:pPr marL="0" indent="0">
              <a:buNone/>
            </a:pPr>
            <a:r>
              <a:rPr lang="en-GB" sz="1800" b="1" dirty="0" smtClean="0"/>
              <a:t>Reflection over simple design:</a:t>
            </a:r>
          </a:p>
          <a:p>
            <a:r>
              <a:rPr lang="en-GB" sz="1800" dirty="0" smtClean="0"/>
              <a:t>It was our intent  (see paragraph regarding plan for simple design) that we would handle simple design by …</a:t>
            </a:r>
          </a:p>
          <a:p>
            <a:r>
              <a:rPr lang="en-GB" sz="1800" dirty="0" smtClean="0"/>
              <a:t>But in the project we ended up by …</a:t>
            </a:r>
          </a:p>
          <a:p>
            <a:r>
              <a:rPr lang="en-GB" sz="1800" dirty="0" smtClean="0"/>
              <a:t>If we were to do a similar project again we would …</a:t>
            </a:r>
          </a:p>
          <a:p>
            <a:r>
              <a:rPr lang="en-GB" sz="1800" dirty="0" smtClean="0"/>
              <a:t>Generally speaking  our experience with simple design is that …</a:t>
            </a:r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64294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Exercises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Act </a:t>
            </a:r>
            <a:r>
              <a:rPr lang="en-US" dirty="0"/>
              <a:t>as the devil’s advocate towards these practices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Do </a:t>
            </a:r>
            <a:r>
              <a:rPr lang="en-US" dirty="0"/>
              <a:t>they/don’t they work in real life?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Pick </a:t>
            </a:r>
            <a:r>
              <a:rPr lang="en-US" dirty="0"/>
              <a:t>some favorites which you think sound </a:t>
            </a:r>
            <a:r>
              <a:rPr lang="en-US" dirty="0" smtClean="0"/>
              <a:t>promising</a:t>
            </a:r>
          </a:p>
          <a:p>
            <a:pPr marL="642992" lvl="1" indent="-342900"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A</a:t>
            </a:r>
            <a:r>
              <a:rPr lang="en-US" dirty="0" smtClean="0"/>
              <a:t>rgue </a:t>
            </a:r>
            <a:r>
              <a:rPr lang="en-US" dirty="0"/>
              <a:t>for your choice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dirty="0" smtClean="0"/>
              <a:t>Define </a:t>
            </a:r>
            <a:r>
              <a:rPr lang="en-US" dirty="0"/>
              <a:t>a set of coding standards for your future XP project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Pair </a:t>
            </a:r>
            <a:r>
              <a:rPr lang="en-US" dirty="0"/>
              <a:t>programming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Why </a:t>
            </a:r>
            <a:r>
              <a:rPr lang="en-US" dirty="0"/>
              <a:t>does it work better with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7788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342900" lvl="0" indent="-342900" defTabSz="914400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b="1" dirty="0" smtClean="0"/>
              <a:t>Kent Beck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Extreme </a:t>
            </a:r>
            <a:r>
              <a:rPr lang="en-US" dirty="0"/>
              <a:t>programming explained </a:t>
            </a:r>
          </a:p>
          <a:p>
            <a:pPr marL="852488" lvl="1" indent="-290513" defTabSz="914400">
              <a:spcBef>
                <a:spcPts val="0"/>
              </a:spcBef>
              <a:buClrTx/>
              <a:buFont typeface="+mj-lt"/>
              <a:buAutoNum type="arabicPeriod"/>
              <a:tabLst>
                <a:tab pos="1685925" algn="l"/>
              </a:tabLst>
            </a:pPr>
            <a:r>
              <a:rPr lang="en-US" dirty="0"/>
              <a:t>C</a:t>
            </a:r>
            <a:r>
              <a:rPr lang="en-US" dirty="0" smtClean="0"/>
              <a:t>hap 1	</a:t>
            </a:r>
            <a:r>
              <a:rPr lang="en-US" dirty="0" smtClean="0">
                <a:hlinkClick r:id="rId2"/>
              </a:rPr>
              <a:t>Risk</a:t>
            </a:r>
            <a:r>
              <a:rPr lang="en-US" dirty="0">
                <a:hlinkClick r:id="rId2"/>
              </a:rPr>
              <a:t>: The basic problem </a:t>
            </a:r>
            <a:endParaRPr lang="en-US" dirty="0" smtClean="0"/>
          </a:p>
          <a:p>
            <a:pPr marL="852488" lvl="1" indent="-290513" defTabSz="914400">
              <a:spcBef>
                <a:spcPts val="0"/>
              </a:spcBef>
              <a:buClrTx/>
              <a:buFont typeface="+mj-lt"/>
              <a:buAutoNum type="arabicPeriod"/>
              <a:tabLst>
                <a:tab pos="1685925" algn="l"/>
              </a:tabLst>
            </a:pPr>
            <a:r>
              <a:rPr lang="en-US" dirty="0"/>
              <a:t>C</a:t>
            </a:r>
            <a:r>
              <a:rPr lang="en-US" dirty="0" smtClean="0"/>
              <a:t>hap 4	</a:t>
            </a:r>
            <a:r>
              <a:rPr lang="en-US" dirty="0" smtClean="0">
                <a:hlinkClick r:id="rId3"/>
              </a:rPr>
              <a:t>Four </a:t>
            </a:r>
            <a:r>
              <a:rPr lang="en-US" dirty="0">
                <a:hlinkClick r:id="rId3"/>
              </a:rPr>
              <a:t>Variables </a:t>
            </a:r>
            <a:endParaRPr lang="en-US" dirty="0" smtClean="0"/>
          </a:p>
          <a:p>
            <a:pPr marL="852488" lvl="1" indent="-290513" defTabSz="914400">
              <a:spcBef>
                <a:spcPts val="0"/>
              </a:spcBef>
              <a:buClrTx/>
              <a:buFont typeface="+mj-lt"/>
              <a:buAutoNum type="arabicPeriod"/>
              <a:tabLst>
                <a:tab pos="1685925" algn="l"/>
              </a:tabLst>
            </a:pPr>
            <a:r>
              <a:rPr lang="en-US" dirty="0"/>
              <a:t>C</a:t>
            </a:r>
            <a:r>
              <a:rPr lang="en-US" dirty="0" smtClean="0"/>
              <a:t>hap 10	</a:t>
            </a:r>
            <a:r>
              <a:rPr lang="en-US" dirty="0" smtClean="0">
                <a:hlinkClick r:id="rId4"/>
              </a:rPr>
              <a:t>A </a:t>
            </a:r>
            <a:r>
              <a:rPr lang="en-US" dirty="0">
                <a:hlinkClick r:id="rId4"/>
              </a:rPr>
              <a:t>Quick Overview (practices) </a:t>
            </a:r>
            <a:endParaRPr lang="en-US" dirty="0" smtClean="0"/>
          </a:p>
          <a:p>
            <a:pPr marL="852488" lvl="1" indent="-290513" defTabSz="914400">
              <a:spcBef>
                <a:spcPts val="0"/>
              </a:spcBef>
              <a:buClrTx/>
              <a:buFont typeface="+mj-lt"/>
              <a:buAutoNum type="arabicPeriod"/>
              <a:tabLst>
                <a:tab pos="1685925" algn="l"/>
              </a:tabLst>
            </a:pPr>
            <a:r>
              <a:rPr lang="en-US" dirty="0"/>
              <a:t>C</a:t>
            </a:r>
            <a:r>
              <a:rPr lang="en-US" dirty="0" smtClean="0"/>
              <a:t>hap 11	</a:t>
            </a:r>
            <a:r>
              <a:rPr lang="en-US" dirty="0" smtClean="0">
                <a:hlinkClick r:id="rId5"/>
              </a:rPr>
              <a:t>How </a:t>
            </a:r>
            <a:r>
              <a:rPr lang="en-US" dirty="0">
                <a:hlinkClick r:id="rId5"/>
              </a:rPr>
              <a:t>Could This Work? </a:t>
            </a:r>
            <a:endParaRPr lang="en-US" dirty="0" smtClean="0"/>
          </a:p>
          <a:p>
            <a:pPr marL="342900" lvl="0" indent="-342900" defTabSz="914400">
              <a:spcBef>
                <a:spcPts val="0"/>
              </a:spcBef>
              <a:buClrTx/>
              <a:buFont typeface="+mj-lt"/>
              <a:buAutoNum type="arabicPeriod"/>
            </a:pPr>
            <a:endParaRPr lang="en-US" dirty="0"/>
          </a:p>
          <a:p>
            <a:pPr marL="342900" lvl="0" indent="-342900" defTabSz="914400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b="1" dirty="0" smtClean="0"/>
              <a:t>Joshua </a:t>
            </a:r>
            <a:r>
              <a:rPr lang="en-US" b="1" dirty="0" err="1" smtClean="0"/>
              <a:t>Kerievsky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The </a:t>
            </a:r>
            <a:r>
              <a:rPr lang="en-US" dirty="0"/>
              <a:t>Extreme Programming Playbook </a:t>
            </a:r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www.industriallogic.com/wp-content/uploads/2005/09/xpplaybook.pdf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581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 err="1"/>
              <a:t>Economics</a:t>
            </a:r>
            <a:r>
              <a:rPr lang="da-DK" dirty="0"/>
              <a:t> of Software Development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>
          <a:xfrm>
            <a:off x="510347" y="2116875"/>
            <a:ext cx="8086620" cy="427205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We </a:t>
            </a:r>
            <a:r>
              <a:rPr lang="en-US" dirty="0"/>
              <a:t>need to maximize the economic value of the </a:t>
            </a:r>
            <a:r>
              <a:rPr lang="en-US" dirty="0" smtClean="0"/>
              <a:t>project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Spend less - to save </a:t>
            </a:r>
            <a:r>
              <a:rPr lang="en-US" dirty="0" smtClean="0"/>
              <a:t>money</a:t>
            </a:r>
          </a:p>
          <a:p>
            <a:r>
              <a:rPr lang="en-US" dirty="0" smtClean="0"/>
              <a:t>Earn </a:t>
            </a:r>
            <a:r>
              <a:rPr lang="en-US" dirty="0"/>
              <a:t>more – make more money</a:t>
            </a:r>
          </a:p>
          <a:p>
            <a:r>
              <a:rPr lang="en-US" dirty="0" smtClean="0"/>
              <a:t>Spending </a:t>
            </a:r>
            <a:r>
              <a:rPr lang="en-US" dirty="0"/>
              <a:t>later and earning </a:t>
            </a:r>
            <a:r>
              <a:rPr lang="en-US" dirty="0" smtClean="0"/>
              <a:t>earlier</a:t>
            </a:r>
          </a:p>
          <a:p>
            <a:r>
              <a:rPr lang="en-US" dirty="0"/>
              <a:t>P</a:t>
            </a:r>
            <a:r>
              <a:rPr lang="en-US" dirty="0" smtClean="0"/>
              <a:t>ay </a:t>
            </a:r>
            <a:r>
              <a:rPr lang="en-US" dirty="0"/>
              <a:t>less interest on the money spend</a:t>
            </a:r>
          </a:p>
          <a:p>
            <a:r>
              <a:rPr lang="en-US" dirty="0" smtClean="0"/>
              <a:t>Increase </a:t>
            </a:r>
            <a:r>
              <a:rPr lang="en-US" dirty="0"/>
              <a:t>the probability of project </a:t>
            </a:r>
            <a:r>
              <a:rPr lang="en-US" dirty="0" smtClean="0"/>
              <a:t>survival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/>
              <a:t>big problem is uncertainty. </a:t>
            </a:r>
            <a:endParaRPr lang="en-US" dirty="0" smtClean="0"/>
          </a:p>
          <a:p>
            <a:r>
              <a:rPr lang="en-US" dirty="0" smtClean="0"/>
              <a:t>Therefore </a:t>
            </a:r>
            <a:r>
              <a:rPr lang="en-US" dirty="0"/>
              <a:t>the strategy must </a:t>
            </a:r>
            <a:r>
              <a:rPr lang="en-US" dirty="0" smtClean="0"/>
              <a:t>be:</a:t>
            </a:r>
          </a:p>
          <a:p>
            <a:pPr lvl="1"/>
            <a:r>
              <a:rPr lang="en-US" dirty="0" smtClean="0"/>
              <a:t>Accurate </a:t>
            </a:r>
            <a:r>
              <a:rPr lang="en-US" dirty="0"/>
              <a:t>and frequent feedback about progress</a:t>
            </a:r>
          </a:p>
          <a:p>
            <a:pPr lvl="1"/>
            <a:r>
              <a:rPr lang="en-US" dirty="0" smtClean="0"/>
              <a:t>Many </a:t>
            </a:r>
            <a:r>
              <a:rPr lang="en-US" dirty="0"/>
              <a:t>opportunities to change the requirements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smaller initial investment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94828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 err="1"/>
              <a:t>Cost</a:t>
            </a:r>
            <a:r>
              <a:rPr lang="da-DK" dirty="0"/>
              <a:t> of Change</a:t>
            </a:r>
          </a:p>
        </p:txBody>
      </p:sp>
      <p:pic>
        <p:nvPicPr>
          <p:cNvPr id="4" name="Bille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47" y="1813120"/>
            <a:ext cx="3943350" cy="2343150"/>
          </a:xfrm>
          <a:prstGeom prst="rect">
            <a:avLst/>
          </a:prstGeom>
        </p:spPr>
      </p:pic>
      <p:pic>
        <p:nvPicPr>
          <p:cNvPr id="5" name="Billed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486" y="4438459"/>
            <a:ext cx="5419725" cy="2133600"/>
          </a:xfrm>
          <a:prstGeom prst="rect">
            <a:avLst/>
          </a:prstGeom>
        </p:spPr>
      </p:pic>
      <p:sp>
        <p:nvSpPr>
          <p:cNvPr id="6" name="Tekstfelt 5"/>
          <p:cNvSpPr txBox="1"/>
          <p:nvPr/>
        </p:nvSpPr>
        <p:spPr>
          <a:xfrm>
            <a:off x="6299860" y="2712525"/>
            <a:ext cx="2297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BB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Traditional view</a:t>
            </a:r>
            <a:endParaRPr lang="en-US" b="1" dirty="0">
              <a:solidFill>
                <a:srgbClr val="FBB04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Tekstfelt 6"/>
          <p:cNvSpPr txBox="1"/>
          <p:nvPr/>
        </p:nvSpPr>
        <p:spPr>
          <a:xfrm>
            <a:off x="6299860" y="5135927"/>
            <a:ext cx="2297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BB04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XP view</a:t>
            </a:r>
            <a:endParaRPr lang="en-US" b="1" dirty="0">
              <a:solidFill>
                <a:srgbClr val="FBB04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220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Four Variables for Planning the Process</a:t>
            </a:r>
            <a:endParaRPr lang="da-DK" dirty="0"/>
          </a:p>
        </p:txBody>
      </p:sp>
      <p:grpSp>
        <p:nvGrpSpPr>
          <p:cNvPr id="3" name="Grupper 2"/>
          <p:cNvGrpSpPr/>
          <p:nvPr/>
        </p:nvGrpSpPr>
        <p:grpSpPr>
          <a:xfrm>
            <a:off x="2581339" y="1380501"/>
            <a:ext cx="3944636" cy="3066881"/>
            <a:chOff x="2065896" y="2164375"/>
            <a:chExt cx="3944636" cy="3066881"/>
          </a:xfrm>
        </p:grpSpPr>
        <p:sp>
          <p:nvSpPr>
            <p:cNvPr id="5" name="Rektangel 4"/>
            <p:cNvSpPr/>
            <p:nvPr/>
          </p:nvSpPr>
          <p:spPr>
            <a:xfrm rot="2838646">
              <a:off x="3418656" y="2970630"/>
              <a:ext cx="1440000" cy="1440000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6" name="Tekstfelt 5"/>
            <p:cNvSpPr txBox="1"/>
            <p:nvPr/>
          </p:nvSpPr>
          <p:spPr>
            <a:xfrm>
              <a:off x="3764580" y="2164375"/>
              <a:ext cx="8218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 sz="2800" dirty="0" err="1" smtClean="0">
                  <a:solidFill>
                    <a:srgbClr val="FF0000"/>
                  </a:solidFill>
                </a:rPr>
                <a:t>Cost</a:t>
              </a:r>
              <a:endParaRPr lang="da-DK" sz="2800" dirty="0">
                <a:solidFill>
                  <a:srgbClr val="FF0000"/>
                </a:solidFill>
              </a:endParaRPr>
            </a:p>
          </p:txBody>
        </p:sp>
        <p:sp>
          <p:nvSpPr>
            <p:cNvPr id="7" name="Tekstfelt 6"/>
            <p:cNvSpPr txBox="1"/>
            <p:nvPr/>
          </p:nvSpPr>
          <p:spPr>
            <a:xfrm>
              <a:off x="5104515" y="3428774"/>
              <a:ext cx="90601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 sz="2800" dirty="0" smtClean="0">
                  <a:solidFill>
                    <a:srgbClr val="0070C0"/>
                  </a:solidFill>
                </a:rPr>
                <a:t>Time</a:t>
              </a:r>
              <a:endParaRPr lang="da-DK" sz="2800" dirty="0">
                <a:solidFill>
                  <a:srgbClr val="0070C0"/>
                </a:solidFill>
              </a:endParaRPr>
            </a:p>
          </p:txBody>
        </p:sp>
        <p:sp>
          <p:nvSpPr>
            <p:cNvPr id="8" name="Tekstfelt 7"/>
            <p:cNvSpPr txBox="1"/>
            <p:nvPr/>
          </p:nvSpPr>
          <p:spPr>
            <a:xfrm>
              <a:off x="2065896" y="3302883"/>
              <a:ext cx="10553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 sz="2800" dirty="0" err="1" smtClean="0">
                  <a:solidFill>
                    <a:srgbClr val="00B050"/>
                  </a:solidFill>
                </a:rPr>
                <a:t>Scope</a:t>
              </a:r>
              <a:endParaRPr lang="da-DK" sz="2800" dirty="0">
                <a:solidFill>
                  <a:srgbClr val="00B050"/>
                </a:solidFill>
              </a:endParaRPr>
            </a:p>
          </p:txBody>
        </p:sp>
        <p:sp>
          <p:nvSpPr>
            <p:cNvPr id="9" name="Tekstfelt 8"/>
            <p:cNvSpPr txBox="1"/>
            <p:nvPr/>
          </p:nvSpPr>
          <p:spPr>
            <a:xfrm>
              <a:off x="3465446" y="4708036"/>
              <a:ext cx="12330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 sz="2800" dirty="0" err="1" smtClean="0">
                  <a:solidFill>
                    <a:srgbClr val="7030A0"/>
                  </a:solidFill>
                </a:rPr>
                <a:t>Quality</a:t>
              </a:r>
              <a:endParaRPr lang="da-DK" sz="2800" dirty="0">
                <a:solidFill>
                  <a:srgbClr val="7030A0"/>
                </a:solidFill>
              </a:endParaRPr>
            </a:p>
          </p:txBody>
        </p:sp>
      </p:grpSp>
      <p:sp>
        <p:nvSpPr>
          <p:cNvPr id="11" name="Pladsholder til indhold 4"/>
          <p:cNvSpPr>
            <a:spLocks noGrp="1"/>
          </p:cNvSpPr>
          <p:nvPr>
            <p:ph sz="quarter" idx="12"/>
          </p:nvPr>
        </p:nvSpPr>
        <p:spPr>
          <a:xfrm>
            <a:off x="554094" y="4784496"/>
            <a:ext cx="8086620" cy="1776625"/>
          </a:xfrm>
        </p:spPr>
        <p:txBody>
          <a:bodyPr>
            <a:normAutofit fontScale="85000" lnSpcReduction="10000"/>
          </a:bodyPr>
          <a:lstStyle/>
          <a:p>
            <a:pPr>
              <a:defRPr/>
            </a:pPr>
            <a:r>
              <a:rPr lang="en-GB" dirty="0" smtClean="0"/>
              <a:t>Sees the "softness" of requirements as an opportunity, not a problem!</a:t>
            </a:r>
          </a:p>
          <a:p>
            <a:pPr>
              <a:defRPr/>
            </a:pPr>
            <a:endParaRPr lang="en-GB" dirty="0" smtClean="0"/>
          </a:p>
          <a:p>
            <a:pPr>
              <a:defRPr/>
            </a:pPr>
            <a:r>
              <a:rPr lang="en-GB" dirty="0" smtClean="0"/>
              <a:t>If we work in iterations with adaptable scope</a:t>
            </a:r>
          </a:p>
          <a:p>
            <a:pPr marL="857250" lvl="1" indent="-457200">
              <a:buFont typeface="+mj-lt"/>
              <a:buAutoNum type="arabicPeriod"/>
              <a:defRPr/>
            </a:pPr>
            <a:r>
              <a:rPr lang="en-GB" sz="1795" dirty="0" smtClean="0"/>
              <a:t>Implement the customer's most important requirements first</a:t>
            </a:r>
          </a:p>
          <a:p>
            <a:pPr marL="857250" lvl="1" indent="-457200">
              <a:buFont typeface="+mj-lt"/>
              <a:buAutoNum type="arabicPeriod"/>
              <a:defRPr/>
            </a:pPr>
            <a:r>
              <a:rPr lang="en-GB" sz="1795" dirty="0" smtClean="0"/>
              <a:t>We’ll be better at estimating</a:t>
            </a:r>
          </a:p>
          <a:p>
            <a:pPr marL="1371600" lvl="2" indent="-457200">
              <a:defRPr/>
            </a:pPr>
            <a:r>
              <a:rPr lang="en-GB" sz="1795" dirty="0" smtClean="0"/>
              <a:t>Be able to compare estimates with actual results</a:t>
            </a:r>
            <a:endParaRPr lang="en-GB" dirty="0">
              <a:solidFill>
                <a:srgbClr val="FBB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800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tekst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Extreme </a:t>
            </a:r>
            <a:r>
              <a:rPr lang="en-US" dirty="0" smtClean="0"/>
              <a:t>Programming - XP</a:t>
            </a:r>
            <a:endParaRPr lang="da-DK" dirty="0"/>
          </a:p>
        </p:txBody>
      </p:sp>
      <p:sp>
        <p:nvSpPr>
          <p:cNvPr id="5" name="Pladsholder til indhold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Extreme Programming (XP) is a no nonsense, code first approach to software delivery that </a:t>
            </a:r>
            <a:r>
              <a:rPr lang="en-US" dirty="0" smtClean="0"/>
              <a:t>emphasizes </a:t>
            </a:r>
            <a:r>
              <a:rPr lang="en-US" dirty="0" smtClean="0">
                <a:hlinkClick r:id="rId2"/>
              </a:rPr>
              <a:t>four </a:t>
            </a:r>
            <a:r>
              <a:rPr lang="en-US" dirty="0">
                <a:hlinkClick r:id="rId2"/>
              </a:rPr>
              <a:t>basic activities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 </a:t>
            </a:r>
            <a:endParaRPr lang="en-US" dirty="0" smtClean="0"/>
          </a:p>
          <a:p>
            <a:pPr marL="1074738" indent="-342900">
              <a:spcBef>
                <a:spcPts val="0"/>
              </a:spcBef>
              <a:spcAft>
                <a:spcPts val="1800"/>
              </a:spcAft>
              <a:buFont typeface="+mj-lt"/>
              <a:buAutoNum type="arabicPeriod"/>
            </a:pPr>
            <a:r>
              <a:rPr lang="en-US" b="1" dirty="0" smtClean="0">
                <a:solidFill>
                  <a:srgbClr val="FBB040"/>
                </a:solidFill>
              </a:rPr>
              <a:t>Coding</a:t>
            </a:r>
            <a:endParaRPr lang="en-US" b="1" dirty="0">
              <a:solidFill>
                <a:srgbClr val="FBB040"/>
              </a:solidFill>
            </a:endParaRPr>
          </a:p>
          <a:p>
            <a:pPr marL="1074738" indent="-342900">
              <a:spcBef>
                <a:spcPts val="0"/>
              </a:spcBef>
              <a:spcAft>
                <a:spcPts val="1800"/>
              </a:spcAft>
              <a:buFont typeface="+mj-lt"/>
              <a:buAutoNum type="arabicPeriod"/>
              <a:tabLst>
                <a:tab pos="3141663" algn="l"/>
              </a:tabLst>
            </a:pPr>
            <a:r>
              <a:rPr lang="en-US" b="1" dirty="0" smtClean="0">
                <a:solidFill>
                  <a:srgbClr val="FBB040"/>
                </a:solidFill>
              </a:rPr>
              <a:t>Testing</a:t>
            </a:r>
          </a:p>
          <a:p>
            <a:pPr marL="1074738" indent="-342900">
              <a:spcBef>
                <a:spcPts val="0"/>
              </a:spcBef>
              <a:spcAft>
                <a:spcPts val="1800"/>
              </a:spcAft>
              <a:buFont typeface="+mj-lt"/>
              <a:buAutoNum type="arabicPeriod"/>
              <a:tabLst>
                <a:tab pos="3141663" algn="l"/>
              </a:tabLst>
            </a:pPr>
            <a:r>
              <a:rPr lang="en-US" b="1" dirty="0" smtClean="0">
                <a:solidFill>
                  <a:srgbClr val="FBB040"/>
                </a:solidFill>
              </a:rPr>
              <a:t>Listening</a:t>
            </a:r>
          </a:p>
          <a:p>
            <a:pPr marL="1074738" indent="-342900">
              <a:spcBef>
                <a:spcPts val="0"/>
              </a:spcBef>
              <a:spcAft>
                <a:spcPts val="1800"/>
              </a:spcAft>
              <a:buFont typeface="+mj-lt"/>
              <a:buAutoNum type="arabicPeriod"/>
              <a:tabLst>
                <a:tab pos="3141663" algn="l"/>
              </a:tabLst>
            </a:pPr>
            <a:r>
              <a:rPr lang="en-US" b="1" dirty="0" smtClean="0">
                <a:solidFill>
                  <a:srgbClr val="FBB040"/>
                </a:solidFill>
              </a:rPr>
              <a:t>Designing</a:t>
            </a:r>
            <a:endParaRPr lang="da-DK" dirty="0">
              <a:solidFill>
                <a:srgbClr val="FBB040"/>
              </a:solidFill>
            </a:endParaRPr>
          </a:p>
        </p:txBody>
      </p:sp>
      <p:sp>
        <p:nvSpPr>
          <p:cNvPr id="6" name="Rektangel 5"/>
          <p:cNvSpPr/>
          <p:nvPr/>
        </p:nvSpPr>
        <p:spPr>
          <a:xfrm>
            <a:off x="4385733" y="3283638"/>
            <a:ext cx="39539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0" dirty="0" smtClean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 </a:t>
            </a:r>
            <a:r>
              <a:rPr lang="en-US" sz="1200" b="1" i="0" dirty="0" smtClean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code</a:t>
            </a:r>
            <a:r>
              <a:rPr lang="en-US" sz="1200" b="0" i="0" dirty="0" smtClean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 because if you do not code, you will haven’t done anything</a:t>
            </a:r>
            <a:endParaRPr lang="da-DK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Rektangel 6"/>
          <p:cNvSpPr/>
          <p:nvPr/>
        </p:nvSpPr>
        <p:spPr>
          <a:xfrm>
            <a:off x="4385733" y="3818225"/>
            <a:ext cx="353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 </a:t>
            </a:r>
            <a:r>
              <a:rPr lang="en-US" sz="12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test</a:t>
            </a: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 because if you don’t test, you don’t know when you are done </a:t>
            </a:r>
            <a:r>
              <a:rPr lang="en-US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coding</a:t>
            </a:r>
            <a:endParaRPr lang="da-DK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Rektangel 7"/>
          <p:cNvSpPr/>
          <p:nvPr/>
        </p:nvSpPr>
        <p:spPr>
          <a:xfrm>
            <a:off x="4385733" y="4350709"/>
            <a:ext cx="3776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 </a:t>
            </a:r>
            <a:r>
              <a:rPr lang="en-US" sz="12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listen</a:t>
            </a: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 because if you don’t listen you don’t know what to code or what to </a:t>
            </a:r>
            <a:r>
              <a:rPr lang="en-US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test</a:t>
            </a:r>
            <a:endParaRPr lang="da-DK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Rektangel 8"/>
          <p:cNvSpPr/>
          <p:nvPr/>
        </p:nvSpPr>
        <p:spPr>
          <a:xfrm>
            <a:off x="4385733" y="4883193"/>
            <a:ext cx="36999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 </a:t>
            </a:r>
            <a:r>
              <a:rPr lang="en-US" sz="12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design</a:t>
            </a: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 so you can keep coding and testing and listening </a:t>
            </a:r>
            <a:r>
              <a:rPr lang="en-US" sz="1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indefinitely</a:t>
            </a:r>
            <a:endParaRPr lang="da-DK"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100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dsholder til tekst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 err="1"/>
              <a:t>Overview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>
          <a:xfrm>
            <a:off x="510347" y="1740310"/>
            <a:ext cx="5526659" cy="419837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Practices are concrete things that a team can do day-to-day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Values are the fundamental knowledge and understanding that underpins the approach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Values without practices are hard to apply and can be applied in so many ways that it's hard to know where to start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Practices without values are rote activities without a purpose. </a:t>
            </a:r>
          </a:p>
          <a:p>
            <a:endParaRPr lang="en-GB" dirty="0"/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6275586" y="1378099"/>
            <a:ext cx="23288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/>
            <a:r>
              <a:rPr lang="en-GB" sz="2400" smtClean="0">
                <a:latin typeface="+mn-lt"/>
              </a:rPr>
              <a:t>The Problem</a:t>
            </a:r>
            <a:endParaRPr lang="en-GB" sz="2400">
              <a:latin typeface="+mn-lt"/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300986" y="2242195"/>
            <a:ext cx="23034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/>
            <a:r>
              <a:rPr lang="en-GB" sz="2400" smtClean="0">
                <a:latin typeface="+mn-lt"/>
              </a:rPr>
              <a:t>The Metaphor</a:t>
            </a:r>
            <a:endParaRPr lang="en-GB" sz="2400">
              <a:latin typeface="+mn-lt"/>
            </a:endParaRP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7332861" y="1934989"/>
            <a:ext cx="192087" cy="269875"/>
          </a:xfrm>
          <a:prstGeom prst="downArrow">
            <a:avLst>
              <a:gd name="adj1" fmla="val 50000"/>
              <a:gd name="adj2" fmla="val 35124"/>
            </a:avLst>
          </a:prstGeom>
          <a:solidFill>
            <a:srgbClr val="00759E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latin typeface="+mn-lt"/>
            </a:endParaRP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7332861" y="2799085"/>
            <a:ext cx="192087" cy="269875"/>
          </a:xfrm>
          <a:prstGeom prst="downArrow">
            <a:avLst>
              <a:gd name="adj1" fmla="val 50000"/>
              <a:gd name="adj2" fmla="val 35124"/>
            </a:avLst>
          </a:prstGeom>
          <a:solidFill>
            <a:srgbClr val="00759E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latin typeface="+mn-lt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332861" y="3661594"/>
            <a:ext cx="192087" cy="271462"/>
          </a:xfrm>
          <a:prstGeom prst="downArrow">
            <a:avLst>
              <a:gd name="adj1" fmla="val 50000"/>
              <a:gd name="adj2" fmla="val 35331"/>
            </a:avLst>
          </a:prstGeom>
          <a:solidFill>
            <a:srgbClr val="00759E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latin typeface="+mn-lt"/>
            </a:endParaRPr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7332861" y="4600923"/>
            <a:ext cx="192087" cy="269875"/>
          </a:xfrm>
          <a:prstGeom prst="downArrow">
            <a:avLst>
              <a:gd name="adj1" fmla="val 50000"/>
              <a:gd name="adj2" fmla="val 35124"/>
            </a:avLst>
          </a:prstGeom>
          <a:solidFill>
            <a:srgbClr val="00759E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latin typeface="+mn-lt"/>
            </a:endParaRP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6300986" y="3106291"/>
            <a:ext cx="23034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/>
            <a:r>
              <a:rPr lang="en-GB" sz="2400" dirty="0" smtClean="0">
                <a:solidFill>
                  <a:srgbClr val="FF0000"/>
                </a:solidFill>
                <a:latin typeface="+mn-lt"/>
              </a:rPr>
              <a:t>4 Values</a:t>
            </a:r>
            <a:endParaRPr lang="en-GB" sz="240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6300986" y="4042395"/>
            <a:ext cx="23034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/>
            <a:r>
              <a:rPr lang="en-GB" sz="2400" smtClean="0">
                <a:latin typeface="+mn-lt"/>
              </a:rPr>
              <a:t>Principles</a:t>
            </a:r>
            <a:endParaRPr lang="en-GB" sz="2400">
              <a:latin typeface="+mn-lt"/>
            </a:endParaRPr>
          </a:p>
        </p:txBody>
      </p: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6300986" y="4978748"/>
            <a:ext cx="23034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/>
            <a:r>
              <a:rPr lang="en-GB" sz="2400" smtClean="0">
                <a:latin typeface="+mn-lt"/>
              </a:rPr>
              <a:t>4 Activities</a:t>
            </a:r>
            <a:endParaRPr lang="en-GB" sz="2400">
              <a:latin typeface="+mn-lt"/>
            </a:endParaRP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7331670" y="5535389"/>
            <a:ext cx="192087" cy="269875"/>
          </a:xfrm>
          <a:prstGeom prst="downArrow">
            <a:avLst>
              <a:gd name="adj1" fmla="val 50000"/>
              <a:gd name="adj2" fmla="val 35124"/>
            </a:avLst>
          </a:prstGeom>
          <a:solidFill>
            <a:srgbClr val="00759E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latin typeface="+mn-lt"/>
            </a:endParaRPr>
          </a:p>
        </p:txBody>
      </p:sp>
      <p:sp>
        <p:nvSpPr>
          <p:cNvPr id="14" name="Text Box 11"/>
          <p:cNvSpPr txBox="1">
            <a:spLocks noChangeArrowheads="1"/>
          </p:cNvSpPr>
          <p:nvPr/>
        </p:nvSpPr>
        <p:spPr bwMode="auto">
          <a:xfrm>
            <a:off x="6299795" y="5823049"/>
            <a:ext cx="23034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/>
            <a:r>
              <a:rPr lang="en-GB" sz="2400" dirty="0" smtClean="0">
                <a:solidFill>
                  <a:srgbClr val="FF0000"/>
                </a:solidFill>
                <a:latin typeface="+mn-lt"/>
              </a:rPr>
              <a:t>12 Practices</a:t>
            </a:r>
            <a:endParaRPr lang="en-GB" sz="2400" dirty="0">
              <a:solidFill>
                <a:srgbClr val="FF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20011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b54ed5bf3b581733e2f579ad489a8dec0ec175f"/>
</p:tagLst>
</file>

<file path=ppt/theme/theme1.xml><?xml version="1.0" encoding="utf-8"?>
<a:theme xmlns:a="http://schemas.openxmlformats.org/drawingml/2006/main" name="cph_Business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ph_Business" id="{B182D0E0-5F0C-4327-BFCF-618CE1F06C1D}" vid="{E32B3180-6017-4E03-ABB2-44B3014A001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cph_Business</Template>
  <TotalTime>2295</TotalTime>
  <Words>1274</Words>
  <Application>Microsoft Office PowerPoint</Application>
  <PresentationFormat>Skærmshow (4:3)</PresentationFormat>
  <Paragraphs>251</Paragraphs>
  <Slides>31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31</vt:i4>
      </vt:variant>
    </vt:vector>
  </HeadingPairs>
  <TitlesOfParts>
    <vt:vector size="37" baseType="lpstr">
      <vt:lpstr>Arial</vt:lpstr>
      <vt:lpstr>Calibri</vt:lpstr>
      <vt:lpstr>Tahoma</vt:lpstr>
      <vt:lpstr>Verdana</vt:lpstr>
      <vt:lpstr>Wingdings</vt:lpstr>
      <vt:lpstr>cph_Business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Tue Hellstern</dc:creator>
  <cp:lastModifiedBy>Tue Hellstern (TUHE - Programleder - Cphbusiness)</cp:lastModifiedBy>
  <cp:revision>48</cp:revision>
  <dcterms:created xsi:type="dcterms:W3CDTF">2015-10-17T14:11:20Z</dcterms:created>
  <dcterms:modified xsi:type="dcterms:W3CDTF">2017-04-12T16:19:31Z</dcterms:modified>
</cp:coreProperties>
</file>

<file path=docProps/thumbnail.jpeg>
</file>